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321" r:id="rId5"/>
    <p:sldId id="324" r:id="rId6"/>
    <p:sldId id="325" r:id="rId7"/>
    <p:sldId id="317" r:id="rId8"/>
    <p:sldId id="327" r:id="rId9"/>
    <p:sldId id="328" r:id="rId10"/>
    <p:sldId id="329" r:id="rId11"/>
    <p:sldId id="330" r:id="rId12"/>
    <p:sldId id="331" r:id="rId13"/>
    <p:sldId id="318" r:id="rId14"/>
    <p:sldId id="314" r:id="rId15"/>
    <p:sldId id="296" r:id="rId16"/>
    <p:sldId id="334" r:id="rId17"/>
    <p:sldId id="259" r:id="rId18"/>
    <p:sldId id="305" r:id="rId19"/>
    <p:sldId id="326" r:id="rId20"/>
    <p:sldId id="335" r:id="rId21"/>
    <p:sldId id="306" r:id="rId22"/>
    <p:sldId id="333" r:id="rId23"/>
    <p:sldId id="294" r:id="rId24"/>
    <p:sldId id="310" r:id="rId25"/>
    <p:sldId id="332" r:id="rId26"/>
    <p:sldId id="316" r:id="rId27"/>
    <p:sldId id="320" r:id="rId28"/>
    <p:sldId id="31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31E"/>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879" autoAdjust="0"/>
  </p:normalViewPr>
  <p:slideViewPr>
    <p:cSldViewPr snapToGrid="0">
      <p:cViewPr varScale="1">
        <p:scale>
          <a:sx n="112" d="100"/>
          <a:sy n="112" d="100"/>
        </p:scale>
        <p:origin x="510"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4/19/2024</a:t>
            </a:fld>
            <a:endParaRPr lang="en-US" dirty="0"/>
          </a:p>
        </p:txBody>
      </p:sp>
      <p:sp>
        <p:nvSpPr>
          <p:cNvPr id="4" name="Footer Placeholder 3">
            <a:extLst>
              <a:ext uri="{FF2B5EF4-FFF2-40B4-BE49-F238E27FC236}">
                <a16:creationId xmlns=""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4/19/2024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144876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22</a:t>
            </a:fld>
            <a:endParaRPr lang="en-US" dirty="0"/>
          </a:p>
        </p:txBody>
      </p:sp>
    </p:spTree>
    <p:extLst>
      <p:ext uri="{BB962C8B-B14F-4D97-AF65-F5344CB8AC3E}">
        <p14:creationId xmlns:p14="http://schemas.microsoft.com/office/powerpoint/2010/main" val="424653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3</a:t>
            </a:fld>
            <a:endParaRPr lang="en-US" dirty="0"/>
          </a:p>
        </p:txBody>
      </p:sp>
    </p:spTree>
    <p:extLst>
      <p:ext uri="{BB962C8B-B14F-4D97-AF65-F5344CB8AC3E}">
        <p14:creationId xmlns:p14="http://schemas.microsoft.com/office/powerpoint/2010/main" val="393336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6</a:t>
            </a:fld>
            <a:endParaRPr lang="en-US" dirty="0"/>
          </a:p>
        </p:txBody>
      </p:sp>
    </p:spTree>
    <p:extLst>
      <p:ext uri="{BB962C8B-B14F-4D97-AF65-F5344CB8AC3E}">
        <p14:creationId xmlns:p14="http://schemas.microsoft.com/office/powerpoint/2010/main" val="78413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9</a:t>
            </a:fld>
            <a:endParaRPr lang="en-US" dirty="0"/>
          </a:p>
        </p:txBody>
      </p:sp>
    </p:spTree>
    <p:extLst>
      <p:ext uri="{BB962C8B-B14F-4D97-AF65-F5344CB8AC3E}">
        <p14:creationId xmlns:p14="http://schemas.microsoft.com/office/powerpoint/2010/main" val="318451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10</a:t>
            </a:fld>
            <a:endParaRPr lang="en-US" dirty="0"/>
          </a:p>
        </p:txBody>
      </p:sp>
    </p:spTree>
    <p:extLst>
      <p:ext uri="{BB962C8B-B14F-4D97-AF65-F5344CB8AC3E}">
        <p14:creationId xmlns:p14="http://schemas.microsoft.com/office/powerpoint/2010/main" val="3624866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12</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13</a:t>
            </a:fld>
            <a:endParaRPr lang="en-US" dirty="0"/>
          </a:p>
        </p:txBody>
      </p:sp>
    </p:spTree>
    <p:extLst>
      <p:ext uri="{BB962C8B-B14F-4D97-AF65-F5344CB8AC3E}">
        <p14:creationId xmlns:p14="http://schemas.microsoft.com/office/powerpoint/2010/main" val="883093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14</a:t>
            </a:fld>
            <a:endParaRPr lang="en-US" dirty="0"/>
          </a:p>
        </p:txBody>
      </p:sp>
    </p:spTree>
    <p:extLst>
      <p:ext uri="{BB962C8B-B14F-4D97-AF65-F5344CB8AC3E}">
        <p14:creationId xmlns:p14="http://schemas.microsoft.com/office/powerpoint/2010/main" val="12428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17</a:t>
            </a:fld>
            <a:endParaRPr lang="en-US" dirty="0"/>
          </a:p>
        </p:txBody>
      </p:sp>
    </p:spTree>
    <p:extLst>
      <p:ext uri="{BB962C8B-B14F-4D97-AF65-F5344CB8AC3E}">
        <p14:creationId xmlns:p14="http://schemas.microsoft.com/office/powerpoint/2010/main" val="91028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8299" y="0"/>
            <a:ext cx="8915399" cy="3873731"/>
          </a:xfrm>
        </p:spPr>
        <p:txBody>
          <a:bodyPr>
            <a:noAutofit/>
          </a:bodyPr>
          <a:lstStyle/>
          <a:p>
            <a:pPr algn="ctr"/>
            <a:r>
              <a:rPr lang="es" sz="5400" i="1" dirty="0">
                <a:latin typeface="Playfair Display Medium" pitchFamily="2" charset="0"/>
              </a:rPr>
              <a:t>Navadisha </a:t>
            </a:r>
            <a:r>
              <a:rPr lang="es" sz="5400" i="1" dirty="0" smtClean="0">
                <a:latin typeface="Playfair Display Medium" pitchFamily="2" charset="0"/>
              </a:rPr>
              <a:t/>
            </a:r>
            <a:br>
              <a:rPr lang="es" sz="5400" i="1" dirty="0" smtClean="0">
                <a:latin typeface="Playfair Display Medium" pitchFamily="2" charset="0"/>
              </a:rPr>
            </a:br>
            <a:r>
              <a:rPr lang="es" sz="5400" i="1" dirty="0" smtClean="0">
                <a:latin typeface="Playfair Display Medium" pitchFamily="2" charset="0"/>
              </a:rPr>
              <a:t>Montessori </a:t>
            </a:r>
            <a:br>
              <a:rPr lang="es" sz="5400" i="1" dirty="0" smtClean="0">
                <a:latin typeface="Playfair Display Medium" pitchFamily="2" charset="0"/>
              </a:rPr>
            </a:br>
            <a:r>
              <a:rPr lang="es" sz="5400" i="1" dirty="0" smtClean="0">
                <a:latin typeface="Playfair Display Medium" pitchFamily="2" charset="0"/>
              </a:rPr>
              <a:t>Foundation</a:t>
            </a:r>
            <a:endParaRPr lang="en-IN" sz="5400" i="1" dirty="0">
              <a:latin typeface="Playfair Display Medium" pitchFamily="2" charset="0"/>
            </a:endParaRPr>
          </a:p>
        </p:txBody>
      </p:sp>
      <p:pic>
        <p:nvPicPr>
          <p:cNvPr id="8" name="Picture 7" descr="Description: Navadisha-logo-20yrs-350"/>
          <p:cNvPicPr/>
          <p:nvPr/>
        </p:nvPicPr>
        <p:blipFill>
          <a:blip r:embed="rId2">
            <a:extLst>
              <a:ext uri="{28A0092B-C50C-407E-A947-70E740481C1C}">
                <a14:useLocalDpi xmlns:a14="http://schemas.microsoft.com/office/drawing/2010/main" val="0"/>
              </a:ext>
            </a:extLst>
          </a:blip>
          <a:srcRect/>
          <a:stretch>
            <a:fillRect/>
          </a:stretch>
        </p:blipFill>
        <p:spPr bwMode="auto">
          <a:xfrm>
            <a:off x="4962555" y="4901529"/>
            <a:ext cx="2266889" cy="568450"/>
          </a:xfrm>
          <a:prstGeom prst="rect">
            <a:avLst/>
          </a:prstGeom>
          <a:noFill/>
          <a:ln>
            <a:noFill/>
          </a:ln>
        </p:spPr>
      </p:pic>
    </p:spTree>
    <p:extLst>
      <p:ext uri="{BB962C8B-B14F-4D97-AF65-F5344CB8AC3E}">
        <p14:creationId xmlns:p14="http://schemas.microsoft.com/office/powerpoint/2010/main" val="3558412736"/>
      </p:ext>
    </p:extLst>
  </p:cSld>
  <p:clrMapOvr>
    <a:masterClrMapping/>
  </p:clrMapOvr>
  <p:transition spd="slow" advClick="0" advTm="4000">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Floral leaf accent">
            <a:extLst>
              <a:ext uri="{FF2B5EF4-FFF2-40B4-BE49-F238E27FC236}">
                <a16:creationId xmlns=""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1654192" y="3058939"/>
            <a:ext cx="1243661" cy="790090"/>
          </a:xfrm>
          <a:prstGeom prst="rect">
            <a:avLst/>
          </a:prstGeom>
        </p:spPr>
      </p:pic>
      <p:pic>
        <p:nvPicPr>
          <p:cNvPr id="1929" name="Picture 1928" descr="Floral leaf accent">
            <a:extLst>
              <a:ext uri="{FF2B5EF4-FFF2-40B4-BE49-F238E27FC236}">
                <a16:creationId xmlns=""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0" y="2342954"/>
            <a:ext cx="1791038" cy="2033695"/>
          </a:xfrm>
          <a:prstGeom prst="rect">
            <a:avLst/>
          </a:prstGeom>
        </p:spPr>
      </p:pic>
      <p:sp>
        <p:nvSpPr>
          <p:cNvPr id="11" name="Title 10"/>
          <p:cNvSpPr>
            <a:spLocks noGrp="1"/>
          </p:cNvSpPr>
          <p:nvPr>
            <p:ph type="title"/>
          </p:nvPr>
        </p:nvSpPr>
        <p:spPr>
          <a:xfrm>
            <a:off x="7045234" y="2464526"/>
            <a:ext cx="4905974" cy="1766816"/>
          </a:xfrm>
        </p:spPr>
        <p:txBody>
          <a:bodyPr>
            <a:noAutofit/>
          </a:bodyPr>
          <a:lstStyle/>
          <a:p>
            <a:pPr>
              <a:lnSpc>
                <a:spcPct val="150000"/>
              </a:lnSpc>
            </a:pPr>
            <a:endParaRPr lang="en-IN" sz="2200"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3348"/>
          <a:stretch/>
        </p:blipFill>
        <p:spPr>
          <a:xfrm>
            <a:off x="471693" y="286073"/>
            <a:ext cx="5019675" cy="646878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b="22778"/>
          <a:stretch/>
        </p:blipFill>
        <p:spPr>
          <a:xfrm>
            <a:off x="6299800" y="0"/>
            <a:ext cx="5755910" cy="5926455"/>
          </a:xfrm>
          <a:prstGeom prst="rect">
            <a:avLst/>
          </a:prstGeom>
        </p:spPr>
      </p:pic>
      <p:pic>
        <p:nvPicPr>
          <p:cNvPr id="12" name="Picture 11"/>
          <p:cNvPicPr>
            <a:picLocks noChangeAspect="1"/>
          </p:cNvPicPr>
          <p:nvPr/>
        </p:nvPicPr>
        <p:blipFill rotWithShape="1">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rcRect t="22946" b="25846"/>
          <a:stretch/>
        </p:blipFill>
        <p:spPr>
          <a:xfrm>
            <a:off x="8247464" y="6020559"/>
            <a:ext cx="1860582" cy="675309"/>
          </a:xfrm>
          <a:prstGeom prst="rect">
            <a:avLst/>
          </a:prstGeom>
        </p:spPr>
      </p:pic>
    </p:spTree>
    <p:extLst>
      <p:ext uri="{BB962C8B-B14F-4D97-AF65-F5344CB8AC3E}">
        <p14:creationId xmlns:p14="http://schemas.microsoft.com/office/powerpoint/2010/main" val="591959200"/>
      </p:ext>
    </p:extLst>
  </p:cSld>
  <p:clrMapOvr>
    <a:masterClrMapping/>
  </p:clrMapOvr>
  <mc:AlternateContent xmlns:mc="http://schemas.openxmlformats.org/markup-compatibility/2006" xmlns:p14="http://schemas.microsoft.com/office/powerpoint/2010/main">
    <mc:Choice Requires="p14">
      <p:transition spd="slow" p14:dur="1200" advClick="0" advTm="6000">
        <p:dissolve/>
      </p:transition>
    </mc:Choice>
    <mc:Fallback xmlns="">
      <p:transition spd="slow" advClick="0" advTm="6000">
        <p:dissolv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C7E564-4283-8AE2-ADD2-7B3FFCFA26C7}"/>
              </a:ext>
            </a:extLst>
          </p:cNvPr>
          <p:cNvSpPr>
            <a:spLocks noGrp="1"/>
          </p:cNvSpPr>
          <p:nvPr>
            <p:ph type="title"/>
          </p:nvPr>
        </p:nvSpPr>
        <p:spPr>
          <a:xfrm>
            <a:off x="1804416" y="2875135"/>
            <a:ext cx="8705088" cy="1078557"/>
          </a:xfrm>
        </p:spPr>
        <p:txBody>
          <a:bodyPr>
            <a:normAutofit/>
          </a:bodyPr>
          <a:lstStyle/>
          <a:p>
            <a:r>
              <a:rPr lang="en-US" sz="4800" i="1" dirty="0">
                <a:latin typeface="Playfair Display Medium" pitchFamily="2" charset="0"/>
              </a:rPr>
              <a:t>A new independence…</a:t>
            </a:r>
            <a:endParaRPr lang="en-US" sz="4800" dirty="0">
              <a:solidFill>
                <a:srgbClr val="52531E"/>
              </a:solidFill>
            </a:endParaRPr>
          </a:p>
        </p:txBody>
      </p:sp>
      <p:pic>
        <p:nvPicPr>
          <p:cNvPr id="9" name="Picture 8"/>
          <p:cNvPicPr>
            <a:picLocks noChangeAspect="1"/>
          </p:cNvPicPr>
          <p:nvPr/>
        </p:nvPicPr>
        <p:blipFill rotWithShape="1">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rcRect t="22946" b="25846"/>
          <a:stretch/>
        </p:blipFill>
        <p:spPr>
          <a:xfrm>
            <a:off x="5030944" y="3953692"/>
            <a:ext cx="1860582" cy="675309"/>
          </a:xfrm>
          <a:prstGeom prst="rect">
            <a:avLst/>
          </a:prstGeom>
        </p:spPr>
      </p:pic>
    </p:spTree>
    <p:extLst>
      <p:ext uri="{BB962C8B-B14F-4D97-AF65-F5344CB8AC3E}">
        <p14:creationId xmlns:p14="http://schemas.microsoft.com/office/powerpoint/2010/main" val="1563980609"/>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12</a:t>
            </a:fld>
            <a:endParaRPr lang="en-US" dirty="0"/>
          </a:p>
        </p:txBody>
      </p:sp>
      <p:sp>
        <p:nvSpPr>
          <p:cNvPr id="11" name="Title 10"/>
          <p:cNvSpPr>
            <a:spLocks noGrp="1"/>
          </p:cNvSpPr>
          <p:nvPr>
            <p:ph type="title"/>
          </p:nvPr>
        </p:nvSpPr>
        <p:spPr>
          <a:xfrm>
            <a:off x="7045234" y="583474"/>
            <a:ext cx="4905974" cy="5303520"/>
          </a:xfrm>
        </p:spPr>
        <p:txBody>
          <a:bodyPr>
            <a:noAutofit/>
          </a:bodyPr>
          <a:lstStyle/>
          <a:p>
            <a:pPr>
              <a:lnSpc>
                <a:spcPct val="150000"/>
              </a:lnSpc>
            </a:pPr>
            <a:r>
              <a:rPr lang="en-US" sz="1800" i="1" dirty="0">
                <a:latin typeface="Playfair Display Medium" pitchFamily="2" charset="0"/>
              </a:rPr>
              <a:t>My vision of the future is no longer of people </a:t>
            </a:r>
            <a:br>
              <a:rPr lang="en-US" sz="1800" i="1" dirty="0">
                <a:latin typeface="Playfair Display Medium" pitchFamily="2" charset="0"/>
              </a:rPr>
            </a:br>
            <a:r>
              <a:rPr lang="en-US" sz="1800" i="1" dirty="0">
                <a:latin typeface="Playfair Display Medium" pitchFamily="2" charset="0"/>
              </a:rPr>
              <a:t>taking exams and proceeding on that certification </a:t>
            </a:r>
            <a:r>
              <a:rPr lang="en-US" sz="1800" i="1" dirty="0" smtClean="0">
                <a:latin typeface="Playfair Display Medium" pitchFamily="2" charset="0"/>
              </a:rPr>
              <a:t>from </a:t>
            </a:r>
            <a:r>
              <a:rPr lang="en-US" sz="1800" i="1" dirty="0">
                <a:latin typeface="Playfair Display Medium" pitchFamily="2" charset="0"/>
              </a:rPr>
              <a:t>the secondary school to the university, but of </a:t>
            </a:r>
            <a:r>
              <a:rPr lang="en-US" sz="1800" i="1" dirty="0" smtClean="0">
                <a:latin typeface="Playfair Display Medium" pitchFamily="2" charset="0"/>
              </a:rPr>
              <a:t>individuals </a:t>
            </a:r>
            <a:r>
              <a:rPr lang="en-US" sz="1800" i="1" dirty="0">
                <a:latin typeface="Playfair Display Medium" pitchFamily="2" charset="0"/>
              </a:rPr>
              <a:t>passing from one stage of independence to </a:t>
            </a:r>
            <a:r>
              <a:rPr lang="en-US" sz="1800" i="1" dirty="0" err="1" smtClean="0">
                <a:latin typeface="Playfair Display Medium" pitchFamily="2" charset="0"/>
              </a:rPr>
              <a:t>ahigher</a:t>
            </a:r>
            <a:r>
              <a:rPr lang="en-US" sz="1800" i="1" dirty="0">
                <a:latin typeface="Playfair Display Medium" pitchFamily="2" charset="0"/>
              </a:rPr>
              <a:t>, by means of their own activity, through their </a:t>
            </a:r>
            <a:r>
              <a:rPr lang="en-US" sz="1800" i="1" dirty="0" smtClean="0">
                <a:latin typeface="Playfair Display Medium" pitchFamily="2" charset="0"/>
              </a:rPr>
              <a:t>own </a:t>
            </a:r>
            <a:r>
              <a:rPr lang="en-US" sz="1800" i="1" dirty="0">
                <a:latin typeface="Playfair Display Medium" pitchFamily="2" charset="0"/>
              </a:rPr>
              <a:t>effort of will, which constitutes the inner </a:t>
            </a:r>
            <a:r>
              <a:rPr lang="en-US" sz="1800" i="1" dirty="0" smtClean="0">
                <a:latin typeface="Playfair Display Medium" pitchFamily="2" charset="0"/>
              </a:rPr>
              <a:t>evolution </a:t>
            </a:r>
            <a:r>
              <a:rPr lang="en-US" sz="1800" i="1" dirty="0">
                <a:latin typeface="Playfair Display Medium" pitchFamily="2" charset="0"/>
              </a:rPr>
              <a:t>of the individual.</a:t>
            </a:r>
          </a:p>
        </p:txBody>
      </p:sp>
      <p:sp>
        <p:nvSpPr>
          <p:cNvPr id="7" name="Google Shape;518;p54"/>
          <p:cNvSpPr txBox="1">
            <a:spLocks/>
          </p:cNvSpPr>
          <p:nvPr/>
        </p:nvSpPr>
        <p:spPr>
          <a:xfrm>
            <a:off x="9498221" y="5094762"/>
            <a:ext cx="2452987" cy="531900"/>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a:lstStyle>
          <a:p>
            <a:pPr>
              <a:spcBef>
                <a:spcPts val="0"/>
              </a:spcBef>
            </a:pPr>
            <a:r>
              <a:rPr lang="en-IN" sz="1800" i="1" dirty="0">
                <a:latin typeface="Playfair Display Medium" pitchFamily="2" charset="0"/>
              </a:rPr>
              <a:t>~ Maria Montessori </a:t>
            </a:r>
          </a:p>
        </p:txBody>
      </p:sp>
      <p:sp>
        <p:nvSpPr>
          <p:cNvPr id="2" name="Rectangle 1"/>
          <p:cNvSpPr/>
          <p:nvPr/>
        </p:nvSpPr>
        <p:spPr>
          <a:xfrm>
            <a:off x="10724714" y="0"/>
            <a:ext cx="2082775" cy="3154710"/>
          </a:xfrm>
          <a:prstGeom prst="rect">
            <a:avLst/>
          </a:prstGeom>
        </p:spPr>
        <p:txBody>
          <a:bodyPr wrap="square">
            <a:spAutoFit/>
          </a:bodyPr>
          <a:lstStyle/>
          <a:p>
            <a:r>
              <a:rPr lang="es" sz="19900" dirty="0">
                <a:latin typeface="Work Sans"/>
                <a:ea typeface="Work Sans"/>
                <a:cs typeface="Work Sans"/>
                <a:sym typeface="Work Sans"/>
              </a:rPr>
              <a:t>”</a:t>
            </a:r>
            <a:endParaRPr lang="en-IN" sz="3200" dirty="0"/>
          </a:p>
        </p:txBody>
      </p:sp>
      <p:pic>
        <p:nvPicPr>
          <p:cNvPr id="9" name="Picture 8" descr="Floral leaf accent">
            <a:extLst>
              <a:ext uri="{FF2B5EF4-FFF2-40B4-BE49-F238E27FC236}">
                <a16:creationId xmlns="" xmlns:a16="http://schemas.microsoft.com/office/drawing/2014/main" id="{CF8E7A1B-4724-55CB-6FAD-D8E756293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294" y="2325537"/>
            <a:ext cx="1791038" cy="2033695"/>
          </a:xfrm>
          <a:prstGeom prst="rect">
            <a:avLst/>
          </a:prstGeom>
        </p:spPr>
      </p:pic>
      <p:pic>
        <p:nvPicPr>
          <p:cNvPr id="12" name="Picture 11"/>
          <p:cNvPicPr>
            <a:picLocks noChangeAspect="1"/>
          </p:cNvPicPr>
          <p:nvPr/>
        </p:nvPicPr>
        <p:blipFill rotWithShape="1">
          <a:blip r:embed="rId4" cstate="print">
            <a:clrChange>
              <a:clrFrom>
                <a:srgbClr val="FFFEFD"/>
              </a:clrFrom>
              <a:clrTo>
                <a:srgbClr val="FFFEFD">
                  <a:alpha val="0"/>
                </a:srgbClr>
              </a:clrTo>
            </a:clrChange>
            <a:extLst>
              <a:ext uri="{28A0092B-C50C-407E-A947-70E740481C1C}">
                <a14:useLocalDpi xmlns:a14="http://schemas.microsoft.com/office/drawing/2010/main" val="0"/>
              </a:ext>
            </a:extLst>
          </a:blip>
          <a:srcRect t="22946" b="25846"/>
          <a:stretch/>
        </p:blipFill>
        <p:spPr>
          <a:xfrm>
            <a:off x="1294967" y="192512"/>
            <a:ext cx="3359090" cy="1219201"/>
          </a:xfrm>
          <a:prstGeom prst="rect">
            <a:avLst/>
          </a:prstGeom>
        </p:spPr>
      </p:pic>
    </p:spTree>
    <p:extLst>
      <p:ext uri="{BB962C8B-B14F-4D97-AF65-F5344CB8AC3E}">
        <p14:creationId xmlns:p14="http://schemas.microsoft.com/office/powerpoint/2010/main" val="1859527893"/>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13</a:t>
            </a:fld>
            <a:endParaRPr lang="en-US" dirty="0"/>
          </a:p>
        </p:txBody>
      </p:sp>
      <p:sp>
        <p:nvSpPr>
          <p:cNvPr id="2" name="Title 1"/>
          <p:cNvSpPr>
            <a:spLocks noGrp="1"/>
          </p:cNvSpPr>
          <p:nvPr>
            <p:ph type="title"/>
          </p:nvPr>
        </p:nvSpPr>
        <p:spPr>
          <a:xfrm>
            <a:off x="7687491" y="2720122"/>
            <a:ext cx="3749040" cy="1325880"/>
          </a:xfrm>
        </p:spPr>
        <p:txBody>
          <a:bodyPr>
            <a:normAutofit/>
          </a:bodyPr>
          <a:lstStyle/>
          <a:p>
            <a:pPr algn="ctr"/>
            <a:r>
              <a:rPr lang="en-US" sz="5400" i="1" dirty="0">
                <a:latin typeface="Playfair Display Medium" pitchFamily="2" charset="0"/>
              </a:rPr>
              <a:t>Year </a:t>
            </a:r>
            <a:r>
              <a:rPr lang="en-US" sz="5400" i="1" dirty="0" smtClean="0">
                <a:latin typeface="Playfair Display Medium" pitchFamily="2" charset="0"/>
              </a:rPr>
              <a:t>20</a:t>
            </a:r>
            <a:endParaRPr lang="en-IN" sz="5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63" y="1442019"/>
            <a:ext cx="5791200" cy="4343400"/>
          </a:xfrm>
          <a:prstGeom prst="rect">
            <a:avLst/>
          </a:prstGeom>
        </p:spPr>
      </p:pic>
      <p:pic>
        <p:nvPicPr>
          <p:cNvPr id="12" name="Picture 11"/>
          <p:cNvPicPr>
            <a:picLocks noChangeAspect="1"/>
          </p:cNvPicPr>
          <p:nvPr/>
        </p:nvPicPr>
        <p:blipFill rotWithShape="1">
          <a:blip r:embed="rId4" cstate="print">
            <a:clrChange>
              <a:clrFrom>
                <a:srgbClr val="FFFEFD"/>
              </a:clrFrom>
              <a:clrTo>
                <a:srgbClr val="FFFEFD">
                  <a:alpha val="0"/>
                </a:srgbClr>
              </a:clrTo>
            </a:clrChange>
            <a:extLst>
              <a:ext uri="{28A0092B-C50C-407E-A947-70E740481C1C}">
                <a14:useLocalDpi xmlns:a14="http://schemas.microsoft.com/office/drawing/2010/main" val="0"/>
              </a:ext>
            </a:extLst>
          </a:blip>
          <a:srcRect t="22946" b="25846"/>
          <a:stretch/>
        </p:blipFill>
        <p:spPr>
          <a:xfrm>
            <a:off x="9735743" y="4981304"/>
            <a:ext cx="2215465" cy="804116"/>
          </a:xfrm>
          <a:prstGeom prst="rect">
            <a:avLst/>
          </a:prstGeom>
        </p:spPr>
      </p:pic>
    </p:spTree>
    <p:extLst>
      <p:ext uri="{BB962C8B-B14F-4D97-AF65-F5344CB8AC3E}">
        <p14:creationId xmlns:p14="http://schemas.microsoft.com/office/powerpoint/2010/main" val="2166008648"/>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0295B-54B9-4937-90E3-BAB9CE69E30B}"/>
              </a:ext>
            </a:extLst>
          </p:cNvPr>
          <p:cNvSpPr>
            <a:spLocks noGrp="1"/>
          </p:cNvSpPr>
          <p:nvPr>
            <p:ph type="title"/>
          </p:nvPr>
        </p:nvSpPr>
        <p:spPr>
          <a:xfrm>
            <a:off x="1153668" y="4110446"/>
            <a:ext cx="9884664" cy="868680"/>
          </a:xfrm>
        </p:spPr>
        <p:txBody>
          <a:bodyPr>
            <a:noAutofit/>
          </a:bodyPr>
          <a:lstStyle/>
          <a:p>
            <a:r>
              <a:rPr lang="en-US" sz="6000" i="1" dirty="0">
                <a:latin typeface="Playfair Display Medium" pitchFamily="2" charset="0"/>
              </a:rPr>
              <a:t>20 years and counting …</a:t>
            </a:r>
            <a:endParaRPr lang="en-US" sz="6000" dirty="0"/>
          </a:p>
        </p:txBody>
      </p:sp>
      <p:pic>
        <p:nvPicPr>
          <p:cNvPr id="3" name="Picture 2"/>
          <p:cNvPicPr>
            <a:picLocks noChangeAspect="1"/>
          </p:cNvPicPr>
          <p:nvPr/>
        </p:nvPicPr>
        <p:blipFill rotWithShape="1">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rcRect t="22946" b="25846"/>
          <a:stretch/>
        </p:blipFill>
        <p:spPr>
          <a:xfrm>
            <a:off x="9857663" y="4676504"/>
            <a:ext cx="2215465" cy="804116"/>
          </a:xfrm>
          <a:prstGeom prst="rect">
            <a:avLst/>
          </a:prstGeom>
        </p:spPr>
      </p:pic>
    </p:spTree>
    <p:extLst>
      <p:ext uri="{BB962C8B-B14F-4D97-AF65-F5344CB8AC3E}">
        <p14:creationId xmlns:p14="http://schemas.microsoft.com/office/powerpoint/2010/main" val="3446797337"/>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24180B-35BA-C28E-820F-59C84FBDD99A}"/>
              </a:ext>
            </a:extLst>
          </p:cNvPr>
          <p:cNvSpPr>
            <a:spLocks noGrp="1"/>
          </p:cNvSpPr>
          <p:nvPr>
            <p:ph type="ctrTitle"/>
          </p:nvPr>
        </p:nvSpPr>
        <p:spPr/>
        <p:txBody>
          <a:bodyPr/>
          <a:lstStyle/>
          <a:p>
            <a:r>
              <a:rPr lang="en-US" dirty="0" smtClean="0"/>
              <a:t>Messages from </a:t>
            </a:r>
            <a:br>
              <a:rPr lang="en-US" dirty="0" smtClean="0"/>
            </a:br>
            <a:r>
              <a:rPr lang="en-US" dirty="0" smtClean="0"/>
              <a:t>your friends</a:t>
            </a:r>
            <a:endParaRPr lang="en-US" dirty="0"/>
          </a:p>
        </p:txBody>
      </p:sp>
    </p:spTree>
    <p:extLst>
      <p:ext uri="{BB962C8B-B14F-4D97-AF65-F5344CB8AC3E}">
        <p14:creationId xmlns:p14="http://schemas.microsoft.com/office/powerpoint/2010/main" val="317718070"/>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053" t="20190" r="51808" b="39429"/>
          <a:stretch/>
        </p:blipFill>
        <p:spPr>
          <a:xfrm>
            <a:off x="2168434" y="1952070"/>
            <a:ext cx="2142309" cy="3014401"/>
          </a:xfrm>
          <a:prstGeom prst="rect">
            <a:avLst/>
          </a:prstGeom>
        </p:spPr>
      </p:pic>
      <p:sp>
        <p:nvSpPr>
          <p:cNvPr id="10" name="Title 10"/>
          <p:cNvSpPr>
            <a:spLocks noGrp="1"/>
          </p:cNvSpPr>
          <p:nvPr>
            <p:ph type="title"/>
          </p:nvPr>
        </p:nvSpPr>
        <p:spPr>
          <a:xfrm>
            <a:off x="5503815" y="2116183"/>
            <a:ext cx="6217921" cy="2690948"/>
          </a:xfrm>
        </p:spPr>
        <p:txBody>
          <a:bodyPr>
            <a:noAutofit/>
          </a:bodyPr>
          <a:lstStyle/>
          <a:p>
            <a:pPr algn="l"/>
            <a:r>
              <a:rPr lang="en-US" sz="1800" dirty="0">
                <a:latin typeface="Baskerville Old Face" panose="02020602080505020303" pitchFamily="18" charset="0"/>
              </a:rPr>
              <a:t>Many Congratulations to Navadisha Montessori Institute on this milestone </a:t>
            </a:r>
            <a:r>
              <a:rPr lang="en-US" sz="1800" dirty="0" smtClean="0">
                <a:latin typeface="Baskerville Old Face" panose="02020602080505020303" pitchFamily="18" charset="0"/>
              </a:rPr>
              <a:t>achievement.  The </a:t>
            </a:r>
            <a:r>
              <a:rPr lang="en-US" sz="1800" dirty="0">
                <a:latin typeface="Baskerville Old Face" panose="02020602080505020303" pitchFamily="18" charset="0"/>
              </a:rPr>
              <a:t>work of Navadisha Montessori Institute has made a profound impact on countless students, educators and communities </a:t>
            </a:r>
            <a:r>
              <a:rPr lang="en-US" sz="1800" dirty="0" smtClean="0">
                <a:latin typeface="Baskerville Old Face" panose="02020602080505020303" pitchFamily="18" charset="0"/>
              </a:rPr>
              <a:t>worldwide.  As </a:t>
            </a:r>
            <a:r>
              <a:rPr lang="en-US" sz="1800" dirty="0">
                <a:latin typeface="Baskerville Old Face" panose="02020602080505020303" pitchFamily="18" charset="0"/>
              </a:rPr>
              <a:t>a proud alum, I am grateful for the transformative experience and invaluable skills I gained under your </a:t>
            </a:r>
            <a:r>
              <a:rPr lang="en-US" sz="1800" dirty="0" smtClean="0">
                <a:latin typeface="Baskerville Old Face" panose="02020602080505020303" pitchFamily="18" charset="0"/>
              </a:rPr>
              <a:t>guidance.  Here's </a:t>
            </a:r>
            <a:r>
              <a:rPr lang="en-US" sz="1800" dirty="0">
                <a:latin typeface="Baskerville Old Face" panose="02020602080505020303" pitchFamily="18" charset="0"/>
              </a:rPr>
              <a:t>to two decades of excellence in Montessori Training and many more to come</a:t>
            </a:r>
            <a:br>
              <a:rPr lang="en-US" sz="1800" dirty="0">
                <a:latin typeface="Baskerville Old Face" panose="02020602080505020303" pitchFamily="18" charset="0"/>
              </a:rPr>
            </a:br>
            <a:r>
              <a:rPr lang="en-US" sz="1800" dirty="0">
                <a:latin typeface="Baskerville Old Face" panose="02020602080505020303" pitchFamily="18" charset="0"/>
              </a:rPr>
              <a:t/>
            </a:r>
            <a:br>
              <a:rPr lang="en-US" sz="1800" dirty="0">
                <a:latin typeface="Baskerville Old Face" panose="02020602080505020303" pitchFamily="18" charset="0"/>
              </a:rPr>
            </a:br>
            <a:r>
              <a:rPr lang="en-US" sz="1800" dirty="0">
                <a:latin typeface="Baskerville Old Face" panose="02020602080505020303" pitchFamily="18" charset="0"/>
              </a:rPr>
              <a:t>Happy 20th Anniversary!</a:t>
            </a:r>
            <a:br>
              <a:rPr lang="en-US" sz="1800" dirty="0">
                <a:latin typeface="Baskerville Old Face" panose="02020602080505020303" pitchFamily="18" charset="0"/>
              </a:rPr>
            </a:br>
            <a:r>
              <a:rPr lang="en-US" sz="1800" dirty="0">
                <a:latin typeface="Baskerville Old Face" panose="02020602080505020303" pitchFamily="18" charset="0"/>
              </a:rPr>
              <a:t/>
            </a:r>
            <a:br>
              <a:rPr lang="en-US" sz="1800" dirty="0">
                <a:latin typeface="Baskerville Old Face" panose="02020602080505020303" pitchFamily="18" charset="0"/>
              </a:rPr>
            </a:br>
            <a:r>
              <a:rPr lang="en-US" sz="1800" dirty="0" smtClean="0">
                <a:latin typeface="Baskerville Old Face" panose="02020602080505020303" pitchFamily="18" charset="0"/>
              </a:rPr>
              <a:t>- NMF 02, </a:t>
            </a:r>
            <a:r>
              <a:rPr lang="en-US" sz="1800" dirty="0" err="1">
                <a:latin typeface="Baskerville Old Face" panose="02020602080505020303" pitchFamily="18" charset="0"/>
              </a:rPr>
              <a:t>Vasumathi</a:t>
            </a:r>
            <a:r>
              <a:rPr lang="en-US" sz="1800" dirty="0">
                <a:latin typeface="Baskerville Old Face" panose="02020602080505020303" pitchFamily="18" charset="0"/>
              </a:rPr>
              <a:t> Srinivasan</a:t>
            </a:r>
            <a:endParaRPr lang="en-IN" sz="1800" dirty="0">
              <a:latin typeface="Baskerville Old Face" panose="02020602080505020303" pitchFamily="18" charset="0"/>
            </a:endParaRPr>
          </a:p>
        </p:txBody>
      </p:sp>
    </p:spTree>
    <p:extLst>
      <p:ext uri="{BB962C8B-B14F-4D97-AF65-F5344CB8AC3E}">
        <p14:creationId xmlns:p14="http://schemas.microsoft.com/office/powerpoint/2010/main" val="2347341532"/>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Floral leaf accent">
            <a:extLst>
              <a:ext uri="{FF2B5EF4-FFF2-40B4-BE49-F238E27FC236}">
                <a16:creationId xmlns=""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1654192" y="3058939"/>
            <a:ext cx="1243661" cy="790090"/>
          </a:xfrm>
          <a:prstGeom prst="rect">
            <a:avLst/>
          </a:prstGeom>
        </p:spPr>
      </p:pic>
      <p:pic>
        <p:nvPicPr>
          <p:cNvPr id="1929" name="Picture 1928" descr="Floral leaf accent">
            <a:extLst>
              <a:ext uri="{FF2B5EF4-FFF2-40B4-BE49-F238E27FC236}">
                <a16:creationId xmlns=""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0" y="2342954"/>
            <a:ext cx="1791038" cy="2033695"/>
          </a:xfrm>
          <a:prstGeom prst="rect">
            <a:avLst/>
          </a:prstGeom>
        </p:spPr>
      </p:pic>
      <p:sp>
        <p:nvSpPr>
          <p:cNvPr id="6" name="Slide Number Placeholder 5">
            <a:extLst>
              <a:ext uri="{FF2B5EF4-FFF2-40B4-BE49-F238E27FC236}">
                <a16:creationId xmlns=""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17</a:t>
            </a:fld>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133" y="583474"/>
            <a:ext cx="3694253" cy="5303520"/>
          </a:xfrm>
          <a:prstGeom prst="rect">
            <a:avLst/>
          </a:prstGeom>
        </p:spPr>
      </p:pic>
      <p:sp>
        <p:nvSpPr>
          <p:cNvPr id="11" name="Title 10"/>
          <p:cNvSpPr>
            <a:spLocks noGrp="1"/>
          </p:cNvSpPr>
          <p:nvPr>
            <p:ph type="title"/>
          </p:nvPr>
        </p:nvSpPr>
        <p:spPr>
          <a:xfrm>
            <a:off x="7045234" y="583474"/>
            <a:ext cx="4905974" cy="5303520"/>
          </a:xfrm>
        </p:spPr>
        <p:txBody>
          <a:bodyPr>
            <a:noAutofit/>
          </a:bodyPr>
          <a:lstStyle/>
          <a:p>
            <a:pPr>
              <a:lnSpc>
                <a:spcPct val="100000"/>
              </a:lnSpc>
            </a:pPr>
            <a:r>
              <a:rPr lang="en-US" sz="1800" dirty="0">
                <a:latin typeface="Baskerville Old Face" panose="02020602080505020303" pitchFamily="18" charset="0"/>
              </a:rPr>
              <a:t>Thank you for giving me this opportunity to connect with everyone. I am presently in Bangalore and coordinating with Montessori Institute Bangalore and their school </a:t>
            </a:r>
            <a:r>
              <a:rPr lang="en-US" sz="1800" dirty="0" err="1">
                <a:latin typeface="Baskerville Old Face" panose="02020602080505020303" pitchFamily="18" charset="0"/>
              </a:rPr>
              <a:t>Kriyasthala</a:t>
            </a:r>
            <a:r>
              <a:rPr lang="en-US" sz="1800" dirty="0">
                <a:latin typeface="Baskerville Old Face" panose="02020602080505020303" pitchFamily="18" charset="0"/>
              </a:rPr>
              <a:t> in whichever capacity I can</a:t>
            </a:r>
            <a:r>
              <a:rPr lang="en-US" sz="1800" dirty="0" smtClean="0">
                <a:latin typeface="Baskerville Old Face" panose="02020602080505020303" pitchFamily="18" charset="0"/>
              </a:rPr>
              <a:t>....</a:t>
            </a:r>
            <a:br>
              <a:rPr lang="en-US" sz="1800" dirty="0" smtClean="0">
                <a:latin typeface="Baskerville Old Face" panose="02020602080505020303" pitchFamily="18" charset="0"/>
              </a:rPr>
            </a:br>
            <a:r>
              <a:rPr lang="en-US" sz="1800" dirty="0">
                <a:latin typeface="Baskerville Old Face" panose="02020602080505020303" pitchFamily="18" charset="0"/>
              </a:rPr>
              <a:t/>
            </a:r>
            <a:br>
              <a:rPr lang="en-US" sz="1800" dirty="0">
                <a:latin typeface="Baskerville Old Face" panose="02020602080505020303" pitchFamily="18" charset="0"/>
              </a:rPr>
            </a:br>
            <a:r>
              <a:rPr lang="en-US" sz="1800" dirty="0">
                <a:latin typeface="Baskerville Old Face" panose="02020602080505020303" pitchFamily="18" charset="0"/>
              </a:rPr>
              <a:t>I think it was </a:t>
            </a:r>
            <a:r>
              <a:rPr lang="en-US" sz="1800" dirty="0" err="1">
                <a:latin typeface="Baskerville Old Face" panose="02020602080505020303" pitchFamily="18" charset="0"/>
              </a:rPr>
              <a:t>Aarthi</a:t>
            </a:r>
            <a:r>
              <a:rPr lang="en-US" sz="1800" dirty="0">
                <a:latin typeface="Baskerville Old Face" panose="02020602080505020303" pitchFamily="18" charset="0"/>
              </a:rPr>
              <a:t> from our batch who sent the nostalgic photo of our NMF 02 batch. Thank you </a:t>
            </a:r>
            <a:r>
              <a:rPr lang="en-US" sz="1800" dirty="0" err="1">
                <a:latin typeface="Baskerville Old Face" panose="02020602080505020303" pitchFamily="18" charset="0"/>
              </a:rPr>
              <a:t>Aarthi</a:t>
            </a:r>
            <a:r>
              <a:rPr lang="en-US" sz="1800" dirty="0">
                <a:latin typeface="Baskerville Old Face" panose="02020602080505020303" pitchFamily="18" charset="0"/>
              </a:rPr>
              <a:t>. </a:t>
            </a:r>
            <a:r>
              <a:rPr lang="en-US" sz="1800" dirty="0" smtClean="0">
                <a:latin typeface="Baskerville Old Face" panose="02020602080505020303" pitchFamily="18" charset="0"/>
              </a:rPr>
              <a:t/>
            </a:r>
            <a:br>
              <a:rPr lang="en-US" sz="1800" dirty="0" smtClean="0">
                <a:latin typeface="Baskerville Old Face" panose="02020602080505020303" pitchFamily="18" charset="0"/>
              </a:rPr>
            </a:br>
            <a:r>
              <a:rPr lang="en-US" sz="1800" dirty="0">
                <a:latin typeface="Baskerville Old Face" panose="02020602080505020303" pitchFamily="18" charset="0"/>
              </a:rPr>
              <a:t/>
            </a:r>
            <a:br>
              <a:rPr lang="en-US" sz="1800" dirty="0">
                <a:latin typeface="Baskerville Old Face" panose="02020602080505020303" pitchFamily="18" charset="0"/>
              </a:rPr>
            </a:br>
            <a:r>
              <a:rPr lang="en-US" sz="1800" dirty="0">
                <a:latin typeface="Baskerville Old Face" panose="02020602080505020303" pitchFamily="18" charset="0"/>
              </a:rPr>
              <a:t>Soon after I decided to recollect all the names in the group. I am in touch with many of them there....in one way or the other</a:t>
            </a:r>
            <a:r>
              <a:rPr lang="en-US" sz="1800" dirty="0" smtClean="0">
                <a:latin typeface="Baskerville Old Face" panose="02020602080505020303" pitchFamily="18" charset="0"/>
              </a:rPr>
              <a:t>....</a:t>
            </a:r>
            <a:br>
              <a:rPr lang="en-US" sz="1800" dirty="0" smtClean="0">
                <a:latin typeface="Baskerville Old Face" panose="02020602080505020303" pitchFamily="18" charset="0"/>
              </a:rPr>
            </a:br>
            <a:r>
              <a:rPr lang="en-US" sz="1800" dirty="0">
                <a:latin typeface="Baskerville Old Face" panose="02020602080505020303" pitchFamily="18" charset="0"/>
              </a:rPr>
              <a:t/>
            </a:r>
            <a:br>
              <a:rPr lang="en-US" sz="1800" dirty="0">
                <a:latin typeface="Baskerville Old Face" panose="02020602080505020303" pitchFamily="18" charset="0"/>
              </a:rPr>
            </a:br>
            <a:r>
              <a:rPr lang="en-US" sz="1800" dirty="0">
                <a:latin typeface="Baskerville Old Face" panose="02020602080505020303" pitchFamily="18" charset="0"/>
              </a:rPr>
              <a:t>So here is saying a Hi to each of you....And very Best Wishes!!!</a:t>
            </a:r>
            <a:br>
              <a:rPr lang="en-US" sz="1800" dirty="0">
                <a:latin typeface="Baskerville Old Face" panose="02020602080505020303" pitchFamily="18" charset="0"/>
              </a:rPr>
            </a:br>
            <a:r>
              <a:rPr lang="en-US" sz="1800" dirty="0" smtClean="0">
                <a:latin typeface="Baskerville Old Face" panose="02020602080505020303" pitchFamily="18" charset="0"/>
              </a:rPr>
              <a:t/>
            </a:r>
            <a:br>
              <a:rPr lang="en-US" sz="1800" dirty="0" smtClean="0">
                <a:latin typeface="Baskerville Old Face" panose="02020602080505020303" pitchFamily="18" charset="0"/>
              </a:rPr>
            </a:br>
            <a:r>
              <a:rPr lang="en-US" sz="1800" dirty="0" smtClean="0">
                <a:latin typeface="Baskerville Old Face" panose="02020602080505020303" pitchFamily="18" charset="0"/>
              </a:rPr>
              <a:t>- NMF 02, </a:t>
            </a:r>
            <a:r>
              <a:rPr lang="en-US" sz="1800" dirty="0" err="1" smtClean="0">
                <a:latin typeface="Baskerville Old Face" panose="02020602080505020303" pitchFamily="18" charset="0"/>
              </a:rPr>
              <a:t>Shalini</a:t>
            </a:r>
            <a:r>
              <a:rPr lang="en-US" sz="1800" dirty="0" smtClean="0">
                <a:latin typeface="Baskerville Old Face" panose="02020602080505020303" pitchFamily="18" charset="0"/>
              </a:rPr>
              <a:t> </a:t>
            </a:r>
            <a:r>
              <a:rPr lang="en-US" sz="1800" dirty="0" err="1" smtClean="0">
                <a:latin typeface="Baskerville Old Face" panose="02020602080505020303" pitchFamily="18" charset="0"/>
              </a:rPr>
              <a:t>Thilak</a:t>
            </a:r>
            <a:r>
              <a:rPr lang="en-US" sz="1800" dirty="0">
                <a:latin typeface="Baskerville Old Face" panose="02020602080505020303" pitchFamily="18" charset="0"/>
              </a:rPr>
              <a:t/>
            </a:r>
            <a:br>
              <a:rPr lang="en-US" sz="1800" dirty="0">
                <a:latin typeface="Baskerville Old Face" panose="02020602080505020303" pitchFamily="18" charset="0"/>
              </a:rPr>
            </a:br>
            <a:endParaRPr lang="en-IN" sz="1800" dirty="0">
              <a:latin typeface="Baskerville Old Face" panose="02020602080505020303" pitchFamily="18" charset="0"/>
            </a:endParaRPr>
          </a:p>
        </p:txBody>
      </p:sp>
    </p:spTree>
    <p:extLst>
      <p:ext uri="{BB962C8B-B14F-4D97-AF65-F5344CB8AC3E}">
        <p14:creationId xmlns:p14="http://schemas.microsoft.com/office/powerpoint/2010/main" val="3618598988"/>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002655-34DF-25F9-4640-B2CE5329AD1A}"/>
              </a:ext>
            </a:extLst>
          </p:cNvPr>
          <p:cNvSpPr>
            <a:spLocks noGrp="1"/>
          </p:cNvSpPr>
          <p:nvPr>
            <p:ph type="title"/>
          </p:nvPr>
        </p:nvSpPr>
        <p:spPr>
          <a:xfrm>
            <a:off x="5299820" y="2522003"/>
            <a:ext cx="5279788" cy="1325880"/>
          </a:xfrm>
        </p:spPr>
        <p:txBody>
          <a:bodyPr>
            <a:noAutofit/>
          </a:bodyPr>
          <a:lstStyle/>
          <a:p>
            <a:pPr algn="l"/>
            <a:r>
              <a:rPr lang="en-US" sz="1800" dirty="0"/>
              <a:t/>
            </a:r>
            <a:br>
              <a:rPr lang="en-US" sz="1800" dirty="0"/>
            </a:br>
            <a:r>
              <a:rPr lang="en-US" sz="1800" dirty="0">
                <a:latin typeface="Baskerville Old Face" panose="02020602080505020303" pitchFamily="18" charset="0"/>
              </a:rPr>
              <a:t>I cannot believe it has been four years already. I can still recall the blast of AC, the materials in the prepared environment and even smell the lemongrass oil. </a:t>
            </a:r>
            <a:br>
              <a:rPr lang="en-US" sz="1800" dirty="0">
                <a:latin typeface="Baskerville Old Face" panose="02020602080505020303" pitchFamily="18" charset="0"/>
              </a:rPr>
            </a:br>
            <a:r>
              <a:rPr lang="en-US" sz="1800" dirty="0">
                <a:latin typeface="Baskerville Old Face" panose="02020602080505020303" pitchFamily="18" charset="0"/>
              </a:rPr>
              <a:t>‘</a:t>
            </a:r>
            <a:r>
              <a:rPr lang="en-US" sz="1800" dirty="0">
                <a:latin typeface="Baskerville Old Face" panose="02020602080505020303" pitchFamily="18" charset="0"/>
                <a:ea typeface="+mj-ea"/>
              </a:rPr>
              <a:t>Intensive’ is a </a:t>
            </a:r>
            <a:r>
              <a:rPr lang="en-US" sz="1800" dirty="0">
                <a:latin typeface="Baskerville Old Face" panose="02020602080505020303" pitchFamily="18" charset="0"/>
              </a:rPr>
              <a:t>mild word describing our diploma course. Often, I found it challenging and demanding. Yet, this very course has sparked an inner journey </a:t>
            </a:r>
            <a:br>
              <a:rPr lang="en-US" sz="1800" dirty="0">
                <a:latin typeface="Baskerville Old Face" panose="02020602080505020303" pitchFamily="18" charset="0"/>
              </a:rPr>
            </a:br>
            <a:r>
              <a:rPr lang="en-US" sz="1800" dirty="0">
                <a:latin typeface="Baskerville Old Face" panose="02020602080505020303" pitchFamily="18" charset="0"/>
              </a:rPr>
              <a:t>towards self-discovery and a curiosity for nature. </a:t>
            </a:r>
            <a:br>
              <a:rPr lang="en-US" sz="1800" dirty="0">
                <a:latin typeface="Baskerville Old Face" panose="02020602080505020303" pitchFamily="18" charset="0"/>
              </a:rPr>
            </a:br>
            <a:r>
              <a:rPr lang="en-US" sz="1800" dirty="0">
                <a:latin typeface="Baskerville Old Face" panose="02020602080505020303" pitchFamily="18" charset="0"/>
              </a:rPr>
              <a:t>In current times of AI and other technological advancements, I feel the need for the Montessori method even more</a:t>
            </a:r>
            <a:r>
              <a:rPr lang="en-US" sz="1800" dirty="0" smtClean="0">
                <a:latin typeface="Baskerville Old Face" panose="02020602080505020303" pitchFamily="18" charset="0"/>
              </a:rPr>
              <a:t>.</a:t>
            </a:r>
            <a:br>
              <a:rPr lang="en-US" sz="1800" dirty="0" smtClean="0">
                <a:latin typeface="Baskerville Old Face" panose="02020602080505020303" pitchFamily="18" charset="0"/>
              </a:rPr>
            </a:br>
            <a:r>
              <a:rPr lang="en-US" sz="1800" dirty="0" smtClean="0">
                <a:latin typeface="Baskerville Old Face" panose="02020602080505020303" pitchFamily="18" charset="0"/>
              </a:rPr>
              <a:t>I </a:t>
            </a:r>
            <a:r>
              <a:rPr lang="en-US" sz="1800" dirty="0">
                <a:latin typeface="Baskerville Old Face" panose="02020602080505020303" pitchFamily="18" charset="0"/>
              </a:rPr>
              <a:t>have found great fulfilment as a Montessori guide and hope to continue growing in this path. </a:t>
            </a:r>
            <a:br>
              <a:rPr lang="en-US" sz="1800" dirty="0">
                <a:latin typeface="Baskerville Old Face" panose="02020602080505020303" pitchFamily="18" charset="0"/>
              </a:rPr>
            </a:br>
            <a:r>
              <a:rPr lang="en-US" sz="1800" dirty="0">
                <a:latin typeface="Baskerville Old Face" panose="02020602080505020303" pitchFamily="18" charset="0"/>
              </a:rPr>
              <a:t/>
            </a:r>
            <a:br>
              <a:rPr lang="en-US" sz="1800" dirty="0">
                <a:latin typeface="Baskerville Old Face" panose="02020602080505020303" pitchFamily="18" charset="0"/>
              </a:rPr>
            </a:br>
            <a:r>
              <a:rPr lang="en-US" sz="1800" dirty="0" smtClean="0">
                <a:latin typeface="Baskerville Old Face" panose="02020602080505020303" pitchFamily="18" charset="0"/>
              </a:rPr>
              <a:t>- NMF 16, </a:t>
            </a:r>
            <a:r>
              <a:rPr lang="en-US" sz="1800" dirty="0" err="1" smtClean="0">
                <a:latin typeface="Baskerville Old Face" panose="02020602080505020303" pitchFamily="18" charset="0"/>
              </a:rPr>
              <a:t>Mathangi</a:t>
            </a:r>
            <a:r>
              <a:rPr lang="en-US" sz="1800" dirty="0" smtClean="0">
                <a:latin typeface="Baskerville Old Face" panose="02020602080505020303" pitchFamily="18" charset="0"/>
              </a:rPr>
              <a:t> Krishnamoorthy</a:t>
            </a:r>
            <a:endParaRPr lang="en-US" sz="1800" dirty="0">
              <a:latin typeface="Baskerville Old Face" panose="02020602080505020303" pitchFamily="18" charset="0"/>
            </a:endParaRPr>
          </a:p>
        </p:txBody>
      </p:sp>
      <p:sp>
        <p:nvSpPr>
          <p:cNvPr id="5" name="Slide Number Placeholder 4">
            <a:extLst>
              <a:ext uri="{FF2B5EF4-FFF2-40B4-BE49-F238E27FC236}">
                <a16:creationId xmlns=""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18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309" y="1273411"/>
            <a:ext cx="3022048" cy="3777560"/>
          </a:xfrm>
          <a:prstGeom prst="rect">
            <a:avLst/>
          </a:prstGeom>
        </p:spPr>
      </p:pic>
    </p:spTree>
    <p:extLst>
      <p:ext uri="{BB962C8B-B14F-4D97-AF65-F5344CB8AC3E}">
        <p14:creationId xmlns:p14="http://schemas.microsoft.com/office/powerpoint/2010/main" val="1732999477"/>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C7E564-4283-8AE2-ADD2-7B3FFCFA26C7}"/>
              </a:ext>
            </a:extLst>
          </p:cNvPr>
          <p:cNvSpPr>
            <a:spLocks noGrp="1"/>
          </p:cNvSpPr>
          <p:nvPr>
            <p:ph type="title"/>
          </p:nvPr>
        </p:nvSpPr>
        <p:spPr/>
        <p:txBody>
          <a:bodyPr/>
          <a:lstStyle/>
          <a:p>
            <a:r>
              <a:rPr lang="en-US" dirty="0" smtClean="0">
                <a:solidFill>
                  <a:srgbClr val="52531E"/>
                </a:solidFill>
              </a:rPr>
              <a:t>A nice quote to be written here.</a:t>
            </a:r>
            <a:endParaRPr lang="en-US" dirty="0">
              <a:solidFill>
                <a:srgbClr val="52531E"/>
              </a:solidFill>
            </a:endParaRPr>
          </a:p>
        </p:txBody>
      </p:sp>
      <p:sp>
        <p:nvSpPr>
          <p:cNvPr id="10" name="Text Placeholder 9">
            <a:extLst>
              <a:ext uri="{FF2B5EF4-FFF2-40B4-BE49-F238E27FC236}">
                <a16:creationId xmlns="" xmlns:a16="http://schemas.microsoft.com/office/drawing/2014/main" id="{FA47ED29-D9DA-9DC6-8B43-80EC2A2E5B50}"/>
              </a:ext>
            </a:extLst>
          </p:cNvPr>
          <p:cNvSpPr>
            <a:spLocks noGrp="1"/>
          </p:cNvSpPr>
          <p:nvPr>
            <p:ph type="body" sz="quarter" idx="10"/>
          </p:nvPr>
        </p:nvSpPr>
        <p:spPr/>
        <p:txBody>
          <a:bodyPr/>
          <a:lstStyle/>
          <a:p>
            <a:r>
              <a:rPr lang="en-US" dirty="0"/>
              <a:t>“</a:t>
            </a:r>
          </a:p>
        </p:txBody>
      </p:sp>
      <p:sp>
        <p:nvSpPr>
          <p:cNvPr id="3" name="Text Placeholder 2">
            <a:extLst>
              <a:ext uri="{FF2B5EF4-FFF2-40B4-BE49-F238E27FC236}">
                <a16:creationId xmlns="" xmlns:a16="http://schemas.microsoft.com/office/drawing/2014/main" id="{C9CFA000-38C2-F344-E543-42483390408A}"/>
              </a:ext>
            </a:extLst>
          </p:cNvPr>
          <p:cNvSpPr>
            <a:spLocks noGrp="1"/>
          </p:cNvSpPr>
          <p:nvPr>
            <p:ph type="body" idx="1"/>
          </p:nvPr>
        </p:nvSpPr>
        <p:spPr/>
        <p:txBody>
          <a:bodyPr/>
          <a:lstStyle/>
          <a:p>
            <a:r>
              <a:rPr lang="en-US" dirty="0" smtClean="0"/>
              <a:t>~ Maria Montessori </a:t>
            </a:r>
            <a:endParaRPr lang="en-US" dirty="0"/>
          </a:p>
        </p:txBody>
      </p:sp>
      <p:sp>
        <p:nvSpPr>
          <p:cNvPr id="11" name="Text Placeholder 10">
            <a:extLst>
              <a:ext uri="{FF2B5EF4-FFF2-40B4-BE49-F238E27FC236}">
                <a16:creationId xmlns="" xmlns:a16="http://schemas.microsoft.com/office/drawing/2014/main" id="{CB634FAD-36DD-9FB0-7030-266A29178C42}"/>
              </a:ext>
            </a:extLst>
          </p:cNvPr>
          <p:cNvSpPr>
            <a:spLocks noGrp="1"/>
          </p:cNvSpPr>
          <p:nvPr>
            <p:ph type="body" sz="quarter" idx="11"/>
          </p:nvPr>
        </p:nvSpPr>
        <p:spPr/>
        <p:txBody>
          <a:bodyPr/>
          <a:lstStyle/>
          <a:p>
            <a:r>
              <a:rPr lang="en-US" dirty="0"/>
              <a:t>”</a:t>
            </a:r>
          </a:p>
        </p:txBody>
      </p:sp>
    </p:spTree>
    <p:extLst>
      <p:ext uri="{BB962C8B-B14F-4D97-AF65-F5344CB8AC3E}">
        <p14:creationId xmlns:p14="http://schemas.microsoft.com/office/powerpoint/2010/main" val="55952617"/>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0295B-54B9-4937-90E3-BAB9CE69E30B}"/>
              </a:ext>
            </a:extLst>
          </p:cNvPr>
          <p:cNvSpPr>
            <a:spLocks noGrp="1"/>
          </p:cNvSpPr>
          <p:nvPr>
            <p:ph type="title"/>
          </p:nvPr>
        </p:nvSpPr>
        <p:spPr>
          <a:xfrm>
            <a:off x="1240754" y="3916680"/>
            <a:ext cx="9884664" cy="731520"/>
          </a:xfrm>
        </p:spPr>
        <p:txBody>
          <a:bodyPr/>
          <a:lstStyle/>
          <a:p>
            <a:r>
              <a:rPr lang="en-US" i="1" dirty="0">
                <a:latin typeface="Playfair Display Medium" pitchFamily="2" charset="0"/>
              </a:rPr>
              <a:t>We are 20 years old …</a:t>
            </a:r>
            <a:endParaRPr lang="en-US" dirty="0"/>
          </a:p>
        </p:txBody>
      </p:sp>
      <p:pic>
        <p:nvPicPr>
          <p:cNvPr id="4" name="Picture 3" descr="Description: Navadisha-logo-20yrs-350"/>
          <p:cNvPicPr/>
          <p:nvPr/>
        </p:nvPicPr>
        <p:blipFill>
          <a:blip r:embed="rId3">
            <a:extLst>
              <a:ext uri="{28A0092B-C50C-407E-A947-70E740481C1C}">
                <a14:useLocalDpi xmlns:a14="http://schemas.microsoft.com/office/drawing/2010/main" val="0"/>
              </a:ext>
            </a:extLst>
          </a:blip>
          <a:srcRect/>
          <a:stretch>
            <a:fillRect/>
          </a:stretch>
        </p:blipFill>
        <p:spPr bwMode="auto">
          <a:xfrm>
            <a:off x="4815840" y="4804954"/>
            <a:ext cx="2171093" cy="544428"/>
          </a:xfrm>
          <a:prstGeom prst="rect">
            <a:avLst/>
          </a:prstGeom>
          <a:noFill/>
          <a:ln>
            <a:noFill/>
          </a:ln>
        </p:spPr>
      </p:pic>
    </p:spTree>
    <p:extLst>
      <p:ext uri="{BB962C8B-B14F-4D97-AF65-F5344CB8AC3E}">
        <p14:creationId xmlns:p14="http://schemas.microsoft.com/office/powerpoint/2010/main" val="1220063016"/>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256B7E-1633-44AB-8584-82DF5B726834}"/>
              </a:ext>
            </a:extLst>
          </p:cNvPr>
          <p:cNvSpPr>
            <a:spLocks noGrp="1"/>
          </p:cNvSpPr>
          <p:nvPr>
            <p:ph type="title"/>
          </p:nvPr>
        </p:nvSpPr>
        <p:spPr>
          <a:xfrm>
            <a:off x="5451566" y="696686"/>
            <a:ext cx="5700631" cy="5120640"/>
          </a:xfrm>
        </p:spPr>
        <p:txBody>
          <a:bodyPr>
            <a:noAutofit/>
          </a:bodyPr>
          <a:lstStyle/>
          <a:p>
            <a:pPr>
              <a:lnSpc>
                <a:spcPct val="150000"/>
              </a:lnSpc>
            </a:pPr>
            <a:r>
              <a:rPr lang="en-US" sz="2000" dirty="0"/>
              <a:t>Congratulations to the Navadisha team on the 20th </a:t>
            </a:r>
            <a:r>
              <a:rPr lang="en-US" sz="2000" dirty="0">
                <a:latin typeface="Baskerville Old Face" panose="02020602080505020303" pitchFamily="18" charset="0"/>
              </a:rPr>
              <a:t>Anniversary</a:t>
            </a:r>
            <a:r>
              <a:rPr lang="en-US" sz="1800" dirty="0">
                <a:latin typeface="Baskerville Old Face" panose="02020602080505020303" pitchFamily="18" charset="0"/>
              </a:rPr>
              <a:t> o</a:t>
            </a:r>
            <a:r>
              <a:rPr lang="en-US" sz="2000" dirty="0"/>
              <a:t>f the training center. What a fantastic achievement! </a:t>
            </a:r>
            <a:r>
              <a:rPr lang="en-US" sz="2000" dirty="0" err="1"/>
              <a:t>Rukku</a:t>
            </a:r>
            <a:r>
              <a:rPr lang="en-US" sz="2000" dirty="0"/>
              <a:t>, your vision, perseverance, and tenacity for the Montessori education and the teacher training program is commendable. I’m so very proud of you and wish you and your staff continued success in your contributions to the Montessori community of Chennai, India, and the world. </a:t>
            </a:r>
            <a:br>
              <a:rPr lang="en-US" sz="2000" dirty="0"/>
            </a:br>
            <a:r>
              <a:rPr lang="en-US" sz="2000" dirty="0" smtClean="0"/>
              <a:t/>
            </a:r>
            <a:br>
              <a:rPr lang="en-US" sz="2000" dirty="0" smtClean="0"/>
            </a:br>
            <a:r>
              <a:rPr lang="en-US" sz="2000" dirty="0" smtClean="0"/>
              <a:t> - KPMC, </a:t>
            </a:r>
            <a:r>
              <a:rPr lang="en-US" sz="2000" dirty="0" err="1" smtClean="0"/>
              <a:t>Aarti</a:t>
            </a:r>
            <a:r>
              <a:rPr lang="en-US" sz="2000" dirty="0" smtClean="0"/>
              <a:t> </a:t>
            </a:r>
            <a:r>
              <a:rPr lang="en-US" sz="2000" dirty="0"/>
              <a:t>Shah</a:t>
            </a:r>
          </a:p>
        </p:txBody>
      </p:sp>
      <p:sp>
        <p:nvSpPr>
          <p:cNvPr id="26" name="Text Placeholder 25">
            <a:extLst>
              <a:ext uri="{FF2B5EF4-FFF2-40B4-BE49-F238E27FC236}">
                <a16:creationId xmlns="" xmlns:a16="http://schemas.microsoft.com/office/drawing/2014/main" id="{FAA80863-7DDD-E33E-7C2A-C806622CEF7D}"/>
              </a:ext>
            </a:extLst>
          </p:cNvPr>
          <p:cNvSpPr>
            <a:spLocks noGrp="1"/>
          </p:cNvSpPr>
          <p:nvPr>
            <p:ph type="body" sz="quarter" idx="13"/>
          </p:nvPr>
        </p:nvSpPr>
        <p:spPr/>
        <p:txBody>
          <a:bodyPr/>
          <a:lstStyle/>
          <a:p>
            <a:endParaRPr lang="en-US" dirty="0"/>
          </a:p>
        </p:txBody>
      </p:sp>
      <p:pic>
        <p:nvPicPr>
          <p:cNvPr id="10" name="Picture 9" descr="Floral leaf accent">
            <a:extLst>
              <a:ext uri="{FF2B5EF4-FFF2-40B4-BE49-F238E27FC236}">
                <a16:creationId xmlns="" xmlns:a16="http://schemas.microsoft.com/office/drawing/2014/main" id="{1CABBF9A-AC19-48D9-D218-D09928CE1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9" name="Slide Number Placeholder 7">
            <a:extLst>
              <a:ext uri="{FF2B5EF4-FFF2-40B4-BE49-F238E27FC236}">
                <a16:creationId xmlns=""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20</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19" y="1095085"/>
            <a:ext cx="3928637" cy="4400459"/>
          </a:xfrm>
          <a:prstGeom prst="rect">
            <a:avLst/>
          </a:prstGeom>
        </p:spPr>
      </p:pic>
    </p:spTree>
    <p:extLst>
      <p:ext uri="{BB962C8B-B14F-4D97-AF65-F5344CB8AC3E}">
        <p14:creationId xmlns:p14="http://schemas.microsoft.com/office/powerpoint/2010/main" val="2985610029"/>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8027" y="1685125"/>
            <a:ext cx="2205663" cy="2940885"/>
          </a:xfrm>
        </p:spPr>
      </p:pic>
      <p:sp>
        <p:nvSpPr>
          <p:cNvPr id="5" name="Slide Number Placeholder 4">
            <a:extLst>
              <a:ext uri="{FF2B5EF4-FFF2-40B4-BE49-F238E27FC236}">
                <a16:creationId xmlns=""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21</a:t>
            </a:fld>
            <a:endParaRPr lang="en-US" dirty="0"/>
          </a:p>
        </p:txBody>
      </p:sp>
      <p:sp>
        <p:nvSpPr>
          <p:cNvPr id="7" name="Title 1">
            <a:extLst>
              <a:ext uri="{FF2B5EF4-FFF2-40B4-BE49-F238E27FC236}">
                <a16:creationId xmlns="" xmlns:a16="http://schemas.microsoft.com/office/drawing/2014/main" id="{19256B7E-1633-44AB-8584-82DF5B726834}"/>
              </a:ext>
            </a:extLst>
          </p:cNvPr>
          <p:cNvSpPr txBox="1">
            <a:spLocks/>
          </p:cNvSpPr>
          <p:nvPr/>
        </p:nvSpPr>
        <p:spPr>
          <a:xfrm>
            <a:off x="3969801" y="1541418"/>
            <a:ext cx="6609807" cy="34921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accent3"/>
                </a:solidFill>
                <a:latin typeface="Baskerville" panose="02020502070401020303" pitchFamily="18" charset="0"/>
                <a:ea typeface="Baskerville" panose="02020502070401020303" pitchFamily="18" charset="0"/>
                <a:cs typeface="+mj-cs"/>
              </a:defRPr>
            </a:lvl1pPr>
          </a:lstStyle>
          <a:p>
            <a:pPr algn="l"/>
            <a:r>
              <a:rPr lang="en-US" sz="1800" dirty="0" smtClean="0"/>
              <a:t>I </a:t>
            </a:r>
            <a:r>
              <a:rPr lang="en-US" sz="1800" dirty="0"/>
              <a:t>want to express my heartfelt greetings and best wishes. It fills me with joy to see how our Montessori community continues to thrive and grow.</a:t>
            </a:r>
          </a:p>
          <a:p>
            <a:pPr algn="l"/>
            <a:endParaRPr lang="en-US" sz="1800" dirty="0"/>
          </a:p>
          <a:p>
            <a:pPr algn="l"/>
            <a:r>
              <a:rPr lang="en-US" sz="1800" dirty="0"/>
              <a:t>Even though I cannot be there physically, my thoughts and well-wishes are with you all. I cherish the memories we shared during our time together and look forward to hearing about the diverse experiences you all shared with children. </a:t>
            </a:r>
          </a:p>
          <a:p>
            <a:pPr algn="l"/>
            <a:endParaRPr lang="en-US" sz="1800" dirty="0"/>
          </a:p>
          <a:p>
            <a:pPr algn="l"/>
            <a:r>
              <a:rPr lang="en-US" sz="1800" dirty="0"/>
              <a:t>I wish you a fantastic gathering filled with laughter, camaraderie, and the spirit of Montessori education. Let's continue to cherish our bond and support each other in our endeavors.</a:t>
            </a:r>
          </a:p>
          <a:p>
            <a:pPr algn="l"/>
            <a:endParaRPr lang="en-US" sz="1800" dirty="0"/>
          </a:p>
          <a:p>
            <a:pPr algn="l"/>
            <a:r>
              <a:rPr lang="en-US" sz="1800" dirty="0" smtClean="0"/>
              <a:t>- NMF E 07, ES </a:t>
            </a:r>
            <a:r>
              <a:rPr lang="en-US" sz="1800" dirty="0" err="1"/>
              <a:t>Pavithra</a:t>
            </a:r>
            <a:r>
              <a:rPr lang="en-US" sz="1800" dirty="0"/>
              <a:t> </a:t>
            </a:r>
          </a:p>
        </p:txBody>
      </p:sp>
    </p:spTree>
    <p:extLst>
      <p:ext uri="{BB962C8B-B14F-4D97-AF65-F5344CB8AC3E}">
        <p14:creationId xmlns:p14="http://schemas.microsoft.com/office/powerpoint/2010/main" val="520700503"/>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Floral leaf accent">
            <a:extLst>
              <a:ext uri="{FF2B5EF4-FFF2-40B4-BE49-F238E27FC236}">
                <a16:creationId xmlns=""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1654192" y="3058939"/>
            <a:ext cx="1243661" cy="790090"/>
          </a:xfrm>
          <a:prstGeom prst="rect">
            <a:avLst/>
          </a:prstGeom>
        </p:spPr>
      </p:pic>
      <p:pic>
        <p:nvPicPr>
          <p:cNvPr id="1929" name="Picture 1928" descr="Floral leaf accent">
            <a:extLst>
              <a:ext uri="{FF2B5EF4-FFF2-40B4-BE49-F238E27FC236}">
                <a16:creationId xmlns=""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0" y="2342954"/>
            <a:ext cx="1791038" cy="2033695"/>
          </a:xfrm>
          <a:prstGeom prst="rect">
            <a:avLst/>
          </a:prstGeom>
        </p:spPr>
      </p:pic>
      <p:sp>
        <p:nvSpPr>
          <p:cNvPr id="11" name="Title 10"/>
          <p:cNvSpPr>
            <a:spLocks noGrp="1"/>
          </p:cNvSpPr>
          <p:nvPr>
            <p:ph type="title"/>
          </p:nvPr>
        </p:nvSpPr>
        <p:spPr>
          <a:xfrm>
            <a:off x="7045234" y="2464526"/>
            <a:ext cx="4905974" cy="1766816"/>
          </a:xfrm>
        </p:spPr>
        <p:txBody>
          <a:bodyPr>
            <a:noAutofit/>
          </a:bodyPr>
          <a:lstStyle/>
          <a:p>
            <a:pPr>
              <a:lnSpc>
                <a:spcPct val="150000"/>
              </a:lnSpc>
            </a:pPr>
            <a:r>
              <a:rPr lang="en-US" sz="2200" dirty="0"/>
              <a:t>"Hello to all at Navadisha. Thank you for thinking of me - I would love, love, love to be there. Unfortunately we have many meetings at AMI, otherwise I would have tried to make it. I actually cannot believe it has been 20 years for Navadisha.  It’s quite incredible. I keep the best of memories with me - I think we all do!  I will be thinking of you all. Please send us photos and hope to see you all soon."</a:t>
            </a:r>
            <a:br>
              <a:rPr lang="en-US" sz="2200" dirty="0"/>
            </a:br>
            <a:r>
              <a:rPr lang="en-US" sz="2200" dirty="0"/>
              <a:t>xxx ♥♥♥</a:t>
            </a:r>
            <a:br>
              <a:rPr lang="en-US" sz="2200" dirty="0"/>
            </a:br>
            <a:r>
              <a:rPr lang="en-US" sz="2200" dirty="0" smtClean="0"/>
              <a:t>- NMF 02, </a:t>
            </a:r>
            <a:r>
              <a:rPr lang="en-US" sz="2200" dirty="0"/>
              <a:t>Emily Dew</a:t>
            </a:r>
            <a:endParaRPr lang="en-IN" sz="22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514" y="419574"/>
            <a:ext cx="3092926" cy="5856720"/>
          </a:xfrm>
          <a:prstGeom prst="rect">
            <a:avLst/>
          </a:prstGeom>
        </p:spPr>
      </p:pic>
    </p:spTree>
    <p:extLst>
      <p:ext uri="{BB962C8B-B14F-4D97-AF65-F5344CB8AC3E}">
        <p14:creationId xmlns:p14="http://schemas.microsoft.com/office/powerpoint/2010/main" val="2733090602"/>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AAF5CF3F-E5EF-5769-3F83-24ADB4412BBF}"/>
              </a:ext>
            </a:extLst>
          </p:cNvPr>
          <p:cNvSpPr>
            <a:spLocks noGrp="1"/>
          </p:cNvSpPr>
          <p:nvPr>
            <p:ph idx="1"/>
          </p:nvPr>
        </p:nvSpPr>
        <p:spPr>
          <a:xfrm>
            <a:off x="7123176" y="870421"/>
            <a:ext cx="4837176" cy="4806261"/>
          </a:xfrm>
        </p:spPr>
        <p:txBody>
          <a:bodyPr>
            <a:noAutofit/>
          </a:bodyPr>
          <a:lstStyle/>
          <a:p>
            <a:pPr>
              <a:lnSpc>
                <a:spcPct val="100000"/>
              </a:lnSpc>
            </a:pPr>
            <a:r>
              <a:rPr lang="en-US" sz="1800" dirty="0">
                <a:latin typeface="+mj-lt"/>
              </a:rPr>
              <a:t>Navadisha is the best place for the people who seek to create a new world for children. Grateful to god that I found it before my life time ends. The mentors taught me humanity and helped me reveal the true nature of myself. At the age of 50, I got the privilege to serve children  in a Montessori community. Navadisha is filled with love and positivity and it welcomes everyone wholeheartedly. Hope everyone experienced the same. Wishing my mentors, </a:t>
            </a:r>
            <a:r>
              <a:rPr lang="en-US" sz="1800" dirty="0" err="1">
                <a:latin typeface="+mj-lt"/>
              </a:rPr>
              <a:t>batchmates</a:t>
            </a:r>
            <a:r>
              <a:rPr lang="en-US" sz="1800" dirty="0">
                <a:latin typeface="+mj-lt"/>
              </a:rPr>
              <a:t> and friends good health, peace and happiness</a:t>
            </a:r>
            <a:r>
              <a:rPr lang="en-US" sz="1800" dirty="0" smtClean="0">
                <a:latin typeface="+mj-lt"/>
              </a:rPr>
              <a:t>.</a:t>
            </a:r>
          </a:p>
          <a:p>
            <a:pPr>
              <a:lnSpc>
                <a:spcPct val="100000"/>
              </a:lnSpc>
            </a:pPr>
            <a:r>
              <a:rPr lang="en-US" sz="1800" dirty="0">
                <a:latin typeface="+mj-lt"/>
              </a:rPr>
              <a:t>- NMF 19, Devi </a:t>
            </a:r>
            <a:r>
              <a:rPr lang="en-IN" sz="1800" dirty="0" err="1">
                <a:latin typeface="+mj-lt"/>
              </a:rPr>
              <a:t>Joelpaulmathuram</a:t>
            </a:r>
            <a:endParaRPr lang="en-US" sz="1800"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8" y="1261872"/>
            <a:ext cx="5364480" cy="4023360"/>
          </a:xfrm>
          <a:prstGeom prst="rect">
            <a:avLst/>
          </a:prstGeom>
        </p:spPr>
      </p:pic>
    </p:spTree>
    <p:extLst>
      <p:ext uri="{BB962C8B-B14F-4D97-AF65-F5344CB8AC3E}">
        <p14:creationId xmlns:p14="http://schemas.microsoft.com/office/powerpoint/2010/main" val="2790251853"/>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p:nvPr/>
        </p:nvPicPr>
        <p:blipFill>
          <a:blip r:embed="rId2"/>
          <a:stretch>
            <a:fillRect/>
          </a:stretch>
        </p:blipFill>
        <p:spPr>
          <a:xfrm>
            <a:off x="142149" y="1430064"/>
            <a:ext cx="5759450" cy="3841115"/>
          </a:xfrm>
          <a:prstGeom prst="rect">
            <a:avLst/>
          </a:prstGeom>
        </p:spPr>
      </p:pic>
      <p:sp>
        <p:nvSpPr>
          <p:cNvPr id="8" name="Title 10"/>
          <p:cNvSpPr>
            <a:spLocks noGrp="1"/>
          </p:cNvSpPr>
          <p:nvPr>
            <p:ph type="title"/>
          </p:nvPr>
        </p:nvSpPr>
        <p:spPr>
          <a:xfrm>
            <a:off x="6958150" y="2467213"/>
            <a:ext cx="4963884" cy="1766816"/>
          </a:xfrm>
        </p:spPr>
        <p:txBody>
          <a:bodyPr>
            <a:noAutofit/>
          </a:bodyPr>
          <a:lstStyle/>
          <a:p>
            <a:pPr algn="l">
              <a:lnSpc>
                <a:spcPct val="100000"/>
              </a:lnSpc>
            </a:pPr>
            <a:r>
              <a:rPr lang="en-US" sz="1400" dirty="0"/>
              <a:t>After the course, I moved to Canada, then back to France. I went on to train alongside Ruby and </a:t>
            </a:r>
            <a:r>
              <a:rPr lang="en-US" sz="1400" dirty="0" err="1"/>
              <a:t>Rukmini</a:t>
            </a:r>
            <a:r>
              <a:rPr lang="en-US" sz="1400" dirty="0"/>
              <a:t>, worked in 6-12 and became a trainer, opening the first permanent 6-12 training center in France. </a:t>
            </a:r>
            <a:br>
              <a:rPr lang="en-US" sz="1400" dirty="0"/>
            </a:br>
            <a:r>
              <a:rPr lang="en-US" sz="1400" dirty="0"/>
              <a:t>For quite a few years, I was dedicated to sending French students to Navadisha, but my dedication faltered in recent years, and I hope my compatriots are still finding their way to the institute.</a:t>
            </a:r>
            <a:br>
              <a:rPr lang="en-US" sz="1400" dirty="0"/>
            </a:br>
            <a:r>
              <a:rPr lang="en-US" sz="1400" dirty="0"/>
              <a:t>During my graduation speech, I concluded it by addressing the future students at Navadisha, and 17 years later, I’ll send it again :</a:t>
            </a:r>
            <a:br>
              <a:rPr lang="en-US" sz="1400" dirty="0"/>
            </a:br>
            <a:r>
              <a:rPr lang="en-US" sz="1400" dirty="0"/>
              <a:t>“Listen carefully ! You can still hear the echoes of our </a:t>
            </a:r>
            <a:r>
              <a:rPr lang="en-US" sz="1400" dirty="0" err="1"/>
              <a:t>laughters</a:t>
            </a:r>
            <a:r>
              <a:rPr lang="en-US" sz="1400" dirty="0"/>
              <a:t>, of our tears, of our questions and hopes resounding in the walls. Soon, yours will join ours. </a:t>
            </a:r>
            <a:br>
              <a:rPr lang="en-US" sz="1400" dirty="0"/>
            </a:br>
            <a:r>
              <a:rPr lang="en-US" sz="1400" dirty="0"/>
              <a:t>And before you can even realize what happened, you'll be standing here in my position, contemplating the future trainees with this weird mix of envy and mercy.</a:t>
            </a:r>
            <a:br>
              <a:rPr lang="en-US" sz="1400" dirty="0"/>
            </a:br>
            <a:r>
              <a:rPr lang="en-US" sz="1400" dirty="0"/>
              <a:t>But this is another story... As </a:t>
            </a:r>
            <a:r>
              <a:rPr lang="en-US" sz="1400" dirty="0" err="1"/>
              <a:t>Montessorians</a:t>
            </a:r>
            <a:r>
              <a:rPr lang="en-US" sz="1400" dirty="0"/>
              <a:t>, our tale goes on, but as Navadisha students, our story stops here. Let yours start. Enjoy it</a:t>
            </a:r>
            <a:r>
              <a:rPr lang="en-US" sz="1400" dirty="0" smtClean="0"/>
              <a:t>.”</a:t>
            </a:r>
            <a:br>
              <a:rPr lang="en-US" sz="1400" dirty="0" smtClean="0"/>
            </a:br>
            <a:r>
              <a:rPr lang="en-US" sz="1400" dirty="0" smtClean="0"/>
              <a:t>- NMF 02, </a:t>
            </a:r>
            <a:r>
              <a:rPr lang="en-US" sz="1400" dirty="0" err="1" smtClean="0"/>
              <a:t>Hadrien</a:t>
            </a:r>
            <a:r>
              <a:rPr lang="en-US" sz="1400" dirty="0" smtClean="0"/>
              <a:t> Roche</a:t>
            </a:r>
            <a:endParaRPr lang="en-IN" sz="1400" dirty="0"/>
          </a:p>
        </p:txBody>
      </p:sp>
    </p:spTree>
    <p:extLst>
      <p:ext uri="{BB962C8B-B14F-4D97-AF65-F5344CB8AC3E}">
        <p14:creationId xmlns:p14="http://schemas.microsoft.com/office/powerpoint/2010/main" val="2276694162"/>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p:nvPr/>
        </p:nvPicPr>
        <p:blipFill>
          <a:blip r:embed="rId2"/>
          <a:stretch>
            <a:fillRect/>
          </a:stretch>
        </p:blipFill>
        <p:spPr>
          <a:xfrm>
            <a:off x="142149" y="1430064"/>
            <a:ext cx="5759450" cy="3841115"/>
          </a:xfrm>
          <a:prstGeom prst="rect">
            <a:avLst/>
          </a:prstGeom>
        </p:spPr>
      </p:pic>
      <p:pic>
        <p:nvPicPr>
          <p:cNvPr id="7" name="Image 1" descr="Une image contenant habits, personne, intérieur, meubles&#10;&#10;Description générée automatiquement"/>
          <p:cNvPicPr>
            <a:picLocks noGrp="1"/>
          </p:cNvPicPr>
          <p:nvPr>
            <p:ph idx="1"/>
          </p:nvPr>
        </p:nvPicPr>
        <p:blipFill>
          <a:blip r:embed="rId3"/>
          <a:stretch>
            <a:fillRect/>
          </a:stretch>
        </p:blipFill>
        <p:spPr>
          <a:xfrm>
            <a:off x="7164297" y="720723"/>
            <a:ext cx="3605212" cy="4806950"/>
          </a:xfrm>
          <a:prstGeom prst="rect">
            <a:avLst/>
          </a:prstGeom>
        </p:spPr>
      </p:pic>
      <p:sp>
        <p:nvSpPr>
          <p:cNvPr id="8" name="Title 10"/>
          <p:cNvSpPr>
            <a:spLocks noGrp="1"/>
          </p:cNvSpPr>
          <p:nvPr>
            <p:ph type="title"/>
          </p:nvPr>
        </p:nvSpPr>
        <p:spPr>
          <a:xfrm>
            <a:off x="6810104" y="5172892"/>
            <a:ext cx="4583661" cy="1766816"/>
          </a:xfrm>
        </p:spPr>
        <p:txBody>
          <a:bodyPr>
            <a:noAutofit/>
          </a:bodyPr>
          <a:lstStyle/>
          <a:p>
            <a:pPr algn="l">
              <a:lnSpc>
                <a:spcPct val="100000"/>
              </a:lnSpc>
            </a:pPr>
            <a:r>
              <a:rPr lang="en-US" sz="1800" dirty="0" smtClean="0"/>
              <a:t>17 </a:t>
            </a:r>
            <a:r>
              <a:rPr lang="en-US" sz="1800" dirty="0"/>
              <a:t>years later, I’m the one who is now handing out diplomas, and I’m still giving speeches at graduations. </a:t>
            </a:r>
            <a:r>
              <a:rPr lang="en-US" sz="1800" dirty="0" smtClean="0"/>
              <a:t/>
            </a:r>
            <a:br>
              <a:rPr lang="en-US" sz="1800" dirty="0" smtClean="0"/>
            </a:br>
            <a:r>
              <a:rPr lang="en-US" sz="1800" dirty="0" smtClean="0"/>
              <a:t>- NMF 02, </a:t>
            </a:r>
            <a:r>
              <a:rPr lang="en-US" sz="1800" dirty="0" err="1" smtClean="0"/>
              <a:t>Hadrien</a:t>
            </a:r>
            <a:r>
              <a:rPr lang="en-US" sz="1800" dirty="0" smtClean="0"/>
              <a:t> Roche</a:t>
            </a:r>
            <a:endParaRPr lang="en-IN" sz="1800" dirty="0"/>
          </a:p>
        </p:txBody>
      </p:sp>
    </p:spTree>
    <p:extLst>
      <p:ext uri="{BB962C8B-B14F-4D97-AF65-F5344CB8AC3E}">
        <p14:creationId xmlns:p14="http://schemas.microsoft.com/office/powerpoint/2010/main" val="3771920434"/>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Floral leaf accent">
            <a:extLst>
              <a:ext uri="{FF2B5EF4-FFF2-40B4-BE49-F238E27FC236}">
                <a16:creationId xmlns=""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1654192" y="3058939"/>
            <a:ext cx="1243661" cy="790090"/>
          </a:xfrm>
          <a:prstGeom prst="rect">
            <a:avLst/>
          </a:prstGeom>
        </p:spPr>
      </p:pic>
      <p:pic>
        <p:nvPicPr>
          <p:cNvPr id="1929" name="Picture 1928" descr="Floral leaf accent">
            <a:extLst>
              <a:ext uri="{FF2B5EF4-FFF2-40B4-BE49-F238E27FC236}">
                <a16:creationId xmlns=""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0" y="2342954"/>
            <a:ext cx="1791038" cy="2033695"/>
          </a:xfrm>
          <a:prstGeom prst="rect">
            <a:avLst/>
          </a:prstGeom>
        </p:spPr>
      </p:pic>
      <p:sp>
        <p:nvSpPr>
          <p:cNvPr id="6" name="Slide Number Placeholder 5">
            <a:extLst>
              <a:ext uri="{FF2B5EF4-FFF2-40B4-BE49-F238E27FC236}">
                <a16:creationId xmlns=""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3</a:t>
            </a:fld>
            <a:endParaRPr lang="en-US" dirty="0"/>
          </a:p>
        </p:txBody>
      </p:sp>
      <p:sp>
        <p:nvSpPr>
          <p:cNvPr id="11" name="Title 10"/>
          <p:cNvSpPr>
            <a:spLocks noGrp="1"/>
          </p:cNvSpPr>
          <p:nvPr>
            <p:ph type="title"/>
          </p:nvPr>
        </p:nvSpPr>
        <p:spPr>
          <a:xfrm>
            <a:off x="7045234" y="583474"/>
            <a:ext cx="4905974" cy="5303520"/>
          </a:xfrm>
        </p:spPr>
        <p:txBody>
          <a:bodyPr>
            <a:noAutofit/>
          </a:bodyPr>
          <a:lstStyle/>
          <a:p>
            <a:pPr algn="ctr">
              <a:lnSpc>
                <a:spcPct val="100000"/>
              </a:lnSpc>
            </a:pPr>
            <a:r>
              <a:rPr lang="en-US" sz="4000" i="1" dirty="0">
                <a:latin typeface="Playfair Display Medium" pitchFamily="2" charset="0"/>
              </a:rPr>
              <a:t>Year 01</a:t>
            </a:r>
            <a:endParaRPr lang="en-IN" sz="4000" dirty="0">
              <a:latin typeface="Baskerville Old Face" panose="02020602080505020303" pitchFamily="18" charset="0"/>
            </a:endParaRPr>
          </a:p>
        </p:txBody>
      </p:sp>
      <p:pic>
        <p:nvPicPr>
          <p:cNvPr id="7" name="Picture 2" descr="E:\DATA RECOVERY\eee-drive\Navadisha Montessori Institute\NMI 01\NMI 01 Students\IMG_17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067049"/>
            <a:ext cx="6114628" cy="45855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escription: Navadisha-logo-20yrs-350"/>
          <p:cNvPicPr/>
          <p:nvPr/>
        </p:nvPicPr>
        <p:blipFill>
          <a:blip r:embed="rId6">
            <a:extLst>
              <a:ext uri="{28A0092B-C50C-407E-A947-70E740481C1C}">
                <a14:useLocalDpi xmlns:a14="http://schemas.microsoft.com/office/drawing/2010/main" val="0"/>
              </a:ext>
            </a:extLst>
          </a:blip>
          <a:srcRect/>
          <a:stretch>
            <a:fillRect/>
          </a:stretch>
        </p:blipFill>
        <p:spPr bwMode="auto">
          <a:xfrm>
            <a:off x="1442962" y="5864974"/>
            <a:ext cx="2687560" cy="673938"/>
          </a:xfrm>
          <a:prstGeom prst="rect">
            <a:avLst/>
          </a:prstGeom>
          <a:noFill/>
          <a:ln>
            <a:noFill/>
          </a:ln>
        </p:spPr>
      </p:pic>
    </p:spTree>
    <p:extLst>
      <p:ext uri="{BB962C8B-B14F-4D97-AF65-F5344CB8AC3E}">
        <p14:creationId xmlns:p14="http://schemas.microsoft.com/office/powerpoint/2010/main" val="2541448800"/>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0"/>
          <p:cNvSpPr>
            <a:spLocks noGrp="1"/>
          </p:cNvSpPr>
          <p:nvPr>
            <p:ph type="title"/>
          </p:nvPr>
        </p:nvSpPr>
        <p:spPr>
          <a:xfrm>
            <a:off x="1323704" y="1637212"/>
            <a:ext cx="10049690" cy="2690948"/>
          </a:xfrm>
        </p:spPr>
        <p:txBody>
          <a:bodyPr>
            <a:noAutofit/>
          </a:bodyPr>
          <a:lstStyle/>
          <a:p>
            <a:r>
              <a:rPr lang="en-US" sz="4000" i="1" dirty="0" smtClean="0">
                <a:latin typeface="Playfair Display Medium" pitchFamily="2" charset="0"/>
              </a:rPr>
              <a:t/>
            </a:r>
            <a:br>
              <a:rPr lang="en-US" sz="4000" i="1" dirty="0" smtClean="0">
                <a:latin typeface="Playfair Display Medium" pitchFamily="2" charset="0"/>
              </a:rPr>
            </a:br>
            <a:r>
              <a:rPr lang="en-US" sz="4000" i="1" dirty="0">
                <a:latin typeface="Playfair Display Medium" pitchFamily="2" charset="0"/>
              </a:rPr>
              <a:t/>
            </a:r>
            <a:br>
              <a:rPr lang="en-US" sz="4000" i="1" dirty="0">
                <a:latin typeface="Playfair Display Medium" pitchFamily="2" charset="0"/>
              </a:rPr>
            </a:br>
            <a:r>
              <a:rPr lang="en-US" sz="4000" i="1" dirty="0" smtClean="0">
                <a:latin typeface="Playfair Display Medium" pitchFamily="2" charset="0"/>
              </a:rPr>
              <a:t>The </a:t>
            </a:r>
            <a:r>
              <a:rPr lang="en-US" sz="4000" i="1" dirty="0">
                <a:latin typeface="Playfair Display Medium" pitchFamily="2" charset="0"/>
              </a:rPr>
              <a:t>next phase of our development </a:t>
            </a:r>
            <a:r>
              <a:rPr lang="es" sz="4000" i="1" dirty="0">
                <a:latin typeface="Playfair Display Medium" pitchFamily="2" charset="0"/>
              </a:rPr>
              <a:t>…</a:t>
            </a:r>
            <a:r>
              <a:rPr lang="en-IN" sz="4000" i="1" dirty="0">
                <a:latin typeface="Playfair Display Medium" pitchFamily="2" charset="0"/>
              </a:rPr>
              <a:t/>
            </a:r>
            <a:br>
              <a:rPr lang="en-IN" sz="4000" i="1" dirty="0">
                <a:latin typeface="Playfair Display Medium" pitchFamily="2" charset="0"/>
              </a:rPr>
            </a:br>
            <a:endParaRPr lang="en-IN" sz="4000" dirty="0">
              <a:latin typeface="Baskerville Old Face" panose="02020602080505020303" pitchFamily="18" charset="0"/>
            </a:endParaRPr>
          </a:p>
        </p:txBody>
      </p:sp>
      <p:pic>
        <p:nvPicPr>
          <p:cNvPr id="11" name="Picture 10" descr="Description: Navadisha-logo-20yrs-350"/>
          <p:cNvPicPr/>
          <p:nvPr/>
        </p:nvPicPr>
        <p:blipFill>
          <a:blip r:embed="rId2">
            <a:extLst>
              <a:ext uri="{28A0092B-C50C-407E-A947-70E740481C1C}">
                <a14:useLocalDpi xmlns:a14="http://schemas.microsoft.com/office/drawing/2010/main" val="0"/>
              </a:ext>
            </a:extLst>
          </a:blip>
          <a:srcRect/>
          <a:stretch>
            <a:fillRect/>
          </a:stretch>
        </p:blipFill>
        <p:spPr bwMode="auto">
          <a:xfrm>
            <a:off x="4743511" y="4253889"/>
            <a:ext cx="2687560" cy="673938"/>
          </a:xfrm>
          <a:prstGeom prst="rect">
            <a:avLst/>
          </a:prstGeom>
          <a:noFill/>
          <a:ln>
            <a:noFill/>
          </a:ln>
        </p:spPr>
      </p:pic>
    </p:spTree>
    <p:extLst>
      <p:ext uri="{BB962C8B-B14F-4D97-AF65-F5344CB8AC3E}">
        <p14:creationId xmlns:p14="http://schemas.microsoft.com/office/powerpoint/2010/main" val="2219402233"/>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24180B-35BA-C28E-820F-59C84FBDD99A}"/>
              </a:ext>
            </a:extLst>
          </p:cNvPr>
          <p:cNvSpPr>
            <a:spLocks noGrp="1"/>
          </p:cNvSpPr>
          <p:nvPr>
            <p:ph type="ctrTitle"/>
          </p:nvPr>
        </p:nvSpPr>
        <p:spPr>
          <a:xfrm>
            <a:off x="2879924" y="2626070"/>
            <a:ext cx="6693408" cy="1088136"/>
          </a:xfrm>
        </p:spPr>
        <p:txBody>
          <a:bodyPr/>
          <a:lstStyle/>
          <a:p>
            <a:r>
              <a:rPr lang="en-US" sz="4400" i="1" dirty="0">
                <a:latin typeface="Playfair Display Medium" pitchFamily="2" charset="0"/>
              </a:rPr>
              <a:t>A new incarnation…</a:t>
            </a:r>
            <a:endParaRPr lang="en-US" sz="4400" dirty="0"/>
          </a:p>
        </p:txBody>
      </p:sp>
      <p:pic>
        <p:nvPicPr>
          <p:cNvPr id="3" name="Picture 2" descr="Description: Navadisha-logo-20yrs-350"/>
          <p:cNvPicPr/>
          <p:nvPr/>
        </p:nvPicPr>
        <p:blipFill>
          <a:blip r:embed="rId2">
            <a:extLst>
              <a:ext uri="{28A0092B-C50C-407E-A947-70E740481C1C}">
                <a14:useLocalDpi xmlns:a14="http://schemas.microsoft.com/office/drawing/2010/main" val="0"/>
              </a:ext>
            </a:extLst>
          </a:blip>
          <a:srcRect/>
          <a:stretch>
            <a:fillRect/>
          </a:stretch>
        </p:blipFill>
        <p:spPr bwMode="auto">
          <a:xfrm>
            <a:off x="4876801" y="4985408"/>
            <a:ext cx="2327848" cy="583736"/>
          </a:xfrm>
          <a:prstGeom prst="rect">
            <a:avLst/>
          </a:prstGeom>
          <a:noFill/>
          <a:ln>
            <a:noFill/>
          </a:ln>
        </p:spPr>
      </p:pic>
    </p:spTree>
    <p:extLst>
      <p:ext uri="{BB962C8B-B14F-4D97-AF65-F5344CB8AC3E}">
        <p14:creationId xmlns:p14="http://schemas.microsoft.com/office/powerpoint/2010/main" val="1229098426"/>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0295B-54B9-4937-90E3-BAB9CE69E30B}"/>
              </a:ext>
            </a:extLst>
          </p:cNvPr>
          <p:cNvSpPr>
            <a:spLocks noGrp="1"/>
          </p:cNvSpPr>
          <p:nvPr>
            <p:ph type="title"/>
          </p:nvPr>
        </p:nvSpPr>
        <p:spPr>
          <a:xfrm>
            <a:off x="1214628" y="4062299"/>
            <a:ext cx="9884664" cy="731520"/>
          </a:xfrm>
        </p:spPr>
        <p:txBody>
          <a:bodyPr>
            <a:noAutofit/>
          </a:bodyPr>
          <a:lstStyle/>
          <a:p>
            <a:r>
              <a:rPr lang="en-US" sz="5400" i="1" dirty="0">
                <a:latin typeface="Playfair Display Medium" pitchFamily="2" charset="0"/>
              </a:rPr>
              <a:t>A new name …</a:t>
            </a:r>
            <a:endParaRPr lang="en-US" sz="5400" dirty="0"/>
          </a:p>
        </p:txBody>
      </p:sp>
      <p:pic>
        <p:nvPicPr>
          <p:cNvPr id="3" name="Picture 2" descr="Description: Navadisha-logo-20yrs-350"/>
          <p:cNvPicPr/>
          <p:nvPr/>
        </p:nvPicPr>
        <p:blipFill>
          <a:blip r:embed="rId3">
            <a:extLst>
              <a:ext uri="{28A0092B-C50C-407E-A947-70E740481C1C}">
                <a14:useLocalDpi xmlns:a14="http://schemas.microsoft.com/office/drawing/2010/main" val="0"/>
              </a:ext>
            </a:extLst>
          </a:blip>
          <a:srcRect/>
          <a:stretch>
            <a:fillRect/>
          </a:stretch>
        </p:blipFill>
        <p:spPr bwMode="auto">
          <a:xfrm>
            <a:off x="9193591" y="4706734"/>
            <a:ext cx="2687560" cy="673938"/>
          </a:xfrm>
          <a:prstGeom prst="rect">
            <a:avLst/>
          </a:prstGeom>
          <a:noFill/>
          <a:ln>
            <a:noFill/>
          </a:ln>
        </p:spPr>
      </p:pic>
    </p:spTree>
    <p:extLst>
      <p:ext uri="{BB962C8B-B14F-4D97-AF65-F5344CB8AC3E}">
        <p14:creationId xmlns:p14="http://schemas.microsoft.com/office/powerpoint/2010/main" val="1566756571"/>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rcRect t="22946" b="25846"/>
          <a:stretch/>
        </p:blipFill>
        <p:spPr>
          <a:xfrm>
            <a:off x="1340769" y="1667297"/>
            <a:ext cx="9504685" cy="3449781"/>
          </a:xfrm>
          <a:prstGeom prst="rect">
            <a:avLst/>
          </a:prstGeom>
        </p:spPr>
      </p:pic>
    </p:spTree>
    <p:extLst>
      <p:ext uri="{BB962C8B-B14F-4D97-AF65-F5344CB8AC3E}">
        <p14:creationId xmlns:p14="http://schemas.microsoft.com/office/powerpoint/2010/main" val="3742081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6000">
        <p15:prstTrans prst="curtains"/>
      </p:transition>
    </mc:Choice>
    <mc:Fallback xmlns="">
      <p:transition spd="slow" advClick="0" advTm="6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4076" y="2720551"/>
            <a:ext cx="9618339" cy="1107996"/>
          </a:xfrm>
          <a:prstGeom prst="rect">
            <a:avLst/>
          </a:prstGeom>
        </p:spPr>
        <p:txBody>
          <a:bodyPr wrap="none">
            <a:spAutoFit/>
          </a:bodyPr>
          <a:lstStyle/>
          <a:p>
            <a:pPr algn="ctr"/>
            <a:r>
              <a:rPr lang="en-US" sz="6600" i="1" dirty="0">
                <a:latin typeface="Playfair Display Medium" pitchFamily="2" charset="0"/>
              </a:rPr>
              <a:t>A unit of Abacus Trust  …</a:t>
            </a:r>
            <a:endParaRPr lang="en-IN" sz="6600" dirty="0"/>
          </a:p>
        </p:txBody>
      </p:sp>
      <p:pic>
        <p:nvPicPr>
          <p:cNvPr id="4" name="Picture 3"/>
          <p:cNvPicPr>
            <a:picLocks noChangeAspect="1"/>
          </p:cNvPicPr>
          <p:nvPr/>
        </p:nvPicPr>
        <p:blipFill rotWithShape="1">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rcRect t="22946" b="25846"/>
          <a:stretch/>
        </p:blipFill>
        <p:spPr>
          <a:xfrm>
            <a:off x="4530326" y="3828547"/>
            <a:ext cx="3084248" cy="1119446"/>
          </a:xfrm>
          <a:prstGeom prst="rect">
            <a:avLst/>
          </a:prstGeom>
        </p:spPr>
      </p:pic>
    </p:spTree>
    <p:extLst>
      <p:ext uri="{BB962C8B-B14F-4D97-AF65-F5344CB8AC3E}">
        <p14:creationId xmlns:p14="http://schemas.microsoft.com/office/powerpoint/2010/main" val="3585066960"/>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0295B-54B9-4937-90E3-BAB9CE69E30B}"/>
              </a:ext>
            </a:extLst>
          </p:cNvPr>
          <p:cNvSpPr>
            <a:spLocks noGrp="1"/>
          </p:cNvSpPr>
          <p:nvPr>
            <p:ph type="title"/>
          </p:nvPr>
        </p:nvSpPr>
        <p:spPr>
          <a:xfrm>
            <a:off x="1153668" y="4125686"/>
            <a:ext cx="9884664" cy="731520"/>
          </a:xfrm>
        </p:spPr>
        <p:txBody>
          <a:bodyPr>
            <a:noAutofit/>
          </a:bodyPr>
          <a:lstStyle/>
          <a:p>
            <a:r>
              <a:rPr lang="en-US" sz="5400" i="1" dirty="0">
                <a:latin typeface="Playfair Display Medium" pitchFamily="2" charset="0"/>
              </a:rPr>
              <a:t>Moving to new premises …</a:t>
            </a:r>
            <a:endParaRPr lang="en-US" sz="5400" dirty="0"/>
          </a:p>
        </p:txBody>
      </p:sp>
      <p:pic>
        <p:nvPicPr>
          <p:cNvPr id="3" name="Picture 2"/>
          <p:cNvPicPr>
            <a:picLocks noChangeAspect="1"/>
          </p:cNvPicPr>
          <p:nvPr/>
        </p:nvPicPr>
        <p:blipFill rotWithShape="1">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rcRect t="22946" b="25846"/>
          <a:stretch/>
        </p:blipFill>
        <p:spPr>
          <a:xfrm>
            <a:off x="10108041" y="4767549"/>
            <a:ext cx="1860582" cy="675309"/>
          </a:xfrm>
          <a:prstGeom prst="rect">
            <a:avLst/>
          </a:prstGeom>
        </p:spPr>
      </p:pic>
    </p:spTree>
    <p:extLst>
      <p:ext uri="{BB962C8B-B14F-4D97-AF65-F5344CB8AC3E}">
        <p14:creationId xmlns:p14="http://schemas.microsoft.com/office/powerpoint/2010/main" val="3593805459"/>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BB2F3B-6257-41BB-8B64-5AC7494F274B}">
  <ds:schemaRefs>
    <ds:schemaRef ds:uri="http://purl.org/dc/terms/"/>
    <ds:schemaRef ds:uri="16c05727-aa75-4e4a-9b5f-8a80a1165891"/>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230e9df3-be65-4c73-a93b-d1236ebd677e"/>
    <ds:schemaRef ds:uri="http://schemas.microsoft.com/sharepoint/v3"/>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9ACE2AAA-C718-435C-B4E6-95A08ACAC44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{8E1A2243-2EAE-44AF-B80D-5F3C8CA4B5CC}tf56410444_win32</Template>
  <TotalTime>444</TotalTime>
  <Words>620</Words>
  <Application>Microsoft Office PowerPoint</Application>
  <PresentationFormat>Widescreen</PresentationFormat>
  <Paragraphs>52</Paragraphs>
  <Slides>25</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Baskerville</vt:lpstr>
      <vt:lpstr>Baskerville Old Face</vt:lpstr>
      <vt:lpstr>Calibri</vt:lpstr>
      <vt:lpstr>Gill Sans Light</vt:lpstr>
      <vt:lpstr>Gill Sans Nova</vt:lpstr>
      <vt:lpstr>Gill Sans Nova Light</vt:lpstr>
      <vt:lpstr>Playfair Display Medium</vt:lpstr>
      <vt:lpstr>Work Sans</vt:lpstr>
      <vt:lpstr>Office Theme</vt:lpstr>
      <vt:lpstr>Navadisha  Montessori  Foundation</vt:lpstr>
      <vt:lpstr>We are 20 years old …</vt:lpstr>
      <vt:lpstr>Year 01</vt:lpstr>
      <vt:lpstr>  The next phase of our development … </vt:lpstr>
      <vt:lpstr>A new incarnation…</vt:lpstr>
      <vt:lpstr>A new name …</vt:lpstr>
      <vt:lpstr>PowerPoint Presentation</vt:lpstr>
      <vt:lpstr>PowerPoint Presentation</vt:lpstr>
      <vt:lpstr>Moving to new premises …</vt:lpstr>
      <vt:lpstr>PowerPoint Presentation</vt:lpstr>
      <vt:lpstr>A new independence…</vt:lpstr>
      <vt:lpstr>My vision of the future is no longer of people  taking exams and proceeding on that certification from the secondary school to the university, but of individuals passing from one stage of independence to ahigher, by means of their own activity, through their own effort of will, which constitutes the inner evolution of the individual.</vt:lpstr>
      <vt:lpstr>Year 20</vt:lpstr>
      <vt:lpstr>20 years and counting …</vt:lpstr>
      <vt:lpstr>Messages from  your friends</vt:lpstr>
      <vt:lpstr>Many Congratulations to Navadisha Montessori Institute on this milestone achievement.  The work of Navadisha Montessori Institute has made a profound impact on countless students, educators and communities worldwide.  As a proud alum, I am grateful for the transformative experience and invaluable skills I gained under your guidance.  Here's to two decades of excellence in Montessori Training and many more to come  Happy 20th Anniversary!  - NMF 02, Vasumathi Srinivasan</vt:lpstr>
      <vt:lpstr>Thank you for giving me this opportunity to connect with everyone. I am presently in Bangalore and coordinating with Montessori Institute Bangalore and their school Kriyasthala in whichever capacity I can....  I think it was Aarthi from our batch who sent the nostalgic photo of our NMF 02 batch. Thank you Aarthi.   Soon after I decided to recollect all the names in the group. I am in touch with many of them there....in one way or the other....  So here is saying a Hi to each of you....And very Best Wishes!!!  - NMF 02, Shalini Thilak </vt:lpstr>
      <vt:lpstr> I cannot believe it has been four years already. I can still recall the blast of AC, the materials in the prepared environment and even smell the lemongrass oil.  ‘Intensive’ is a mild word describing our diploma course. Often, I found it challenging and demanding. Yet, this very course has sparked an inner journey  towards self-discovery and a curiosity for nature.  In current times of AI and other technological advancements, I feel the need for the Montessori method even more. I have found great fulfilment as a Montessori guide and hope to continue growing in this path.   - NMF 16, Mathangi Krishnamoorthy</vt:lpstr>
      <vt:lpstr>A nice quote to be written here.</vt:lpstr>
      <vt:lpstr>Congratulations to the Navadisha team on the 20th Anniversary of the training center. What a fantastic achievement! Rukku, your vision, perseverance, and tenacity for the Montessori education and the teacher training program is commendable. I’m so very proud of you and wish you and your staff continued success in your contributions to the Montessori community of Chennai, India, and the world.    - KPMC, Aarti Shah</vt:lpstr>
      <vt:lpstr>PowerPoint Presentation</vt:lpstr>
      <vt:lpstr>"Hello to all at Navadisha. Thank you for thinking of me - I would love, love, love to be there. Unfortunately we have many meetings at AMI, otherwise I would have tried to make it. I actually cannot believe it has been 20 years for Navadisha.  It’s quite incredible. I keep the best of memories with me - I think we all do!  I will be thinking of you all. Please send us photos and hope to see you all soon." xxx ♥♥♥ - NMF 02, Emily Dew</vt:lpstr>
      <vt:lpstr>PowerPoint Presentation</vt:lpstr>
      <vt:lpstr>After the course, I moved to Canada, then back to France. I went on to train alongside Ruby and Rukmini, worked in 6-12 and became a trainer, opening the first permanent 6-12 training center in France.  For quite a few years, I was dedicated to sending French students to Navadisha, but my dedication faltered in recent years, and I hope my compatriots are still finding their way to the institute. During my graduation speech, I concluded it by addressing the future students at Navadisha, and 17 years later, I’ll send it again : “Listen carefully ! You can still hear the echoes of our laughters, of our tears, of our questions and hopes resounding in the walls. Soon, yours will join ours.  And before you can even realize what happened, you'll be standing here in my position, contemplating the future trainees with this weird mix of envy and mercy. But this is another story... As Montessorians, our tale goes on, but as Navadisha students, our story stops here. Let yours start. Enjoy it.” - NMF 02, Hadrien Roche</vt:lpstr>
      <vt:lpstr>17 years later, I’m the one who is now handing out diplomas, and I’m still giving speeches at graduations.  - NMF 02, Hadrien Roche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Ramya Sridhar</dc:creator>
  <cp:lastModifiedBy>Microsoft account</cp:lastModifiedBy>
  <cp:revision>24</cp:revision>
  <dcterms:created xsi:type="dcterms:W3CDTF">2024-04-11T04:27:59Z</dcterms:created>
  <dcterms:modified xsi:type="dcterms:W3CDTF">2024-04-19T16:17:25Z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